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61" r:id="rId2"/>
    <p:sldId id="262" r:id="rId3"/>
  </p:sldIdLst>
  <p:sldSz cx="6858000" cy="9906000" type="A4"/>
  <p:notesSz cx="6735763" cy="98663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54" d="100"/>
          <a:sy n="54" d="100"/>
        </p:scale>
        <p:origin x="2008" y="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3" Type="http://schemas.openxmlformats.org/officeDocument/2006/relationships/slide" Target="slides/slide2.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21191"/>
            <a:ext cx="5829300" cy="3448756"/>
          </a:xfrm>
        </p:spPr>
        <p:txBody>
          <a:bodyPr anchor="b"/>
          <a:lstStyle>
            <a:lvl1pPr algn="ctr">
              <a:defRPr sz="4500"/>
            </a:lvl1pPr>
          </a:lstStyle>
          <a:p>
            <a:r>
              <a:rPr lang="ja-JP" altLang="en-US"/>
              <a:t>マスター タイトルの書式設定</a:t>
            </a:r>
            <a:endParaRPr lang="en-US" dirty="0"/>
          </a:p>
        </p:txBody>
      </p:sp>
      <p:sp>
        <p:nvSpPr>
          <p:cNvPr id="3" name="Subtitle 2"/>
          <p:cNvSpPr>
            <a:spLocks noGrp="1"/>
          </p:cNvSpPr>
          <p:nvPr>
            <p:ph type="subTitle" idx="1"/>
          </p:nvPr>
        </p:nvSpPr>
        <p:spPr>
          <a:xfrm>
            <a:off x="857250" y="5202944"/>
            <a:ext cx="5143500" cy="2391656"/>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7519668D-1D14-4E46-888E-486767BE5F47}" type="datetimeFigureOut">
              <a:rPr kumimoji="1" lang="ja-JP" altLang="en-US" smtClean="0"/>
              <a:t>2022/5/30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0715AE5-2FE9-42D5-96C6-8E869E3FD859}" type="slidenum">
              <a:rPr kumimoji="1" lang="ja-JP" altLang="en-US" smtClean="0"/>
              <a:t>‹#›</a:t>
            </a:fld>
            <a:endParaRPr kumimoji="1" lang="ja-JP" altLang="en-US"/>
          </a:p>
        </p:txBody>
      </p:sp>
    </p:spTree>
    <p:extLst>
      <p:ext uri="{BB962C8B-B14F-4D97-AF65-F5344CB8AC3E}">
        <p14:creationId xmlns:p14="http://schemas.microsoft.com/office/powerpoint/2010/main" val="7616612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7519668D-1D14-4E46-888E-486767BE5F47}" type="datetimeFigureOut">
              <a:rPr kumimoji="1" lang="ja-JP" altLang="en-US" smtClean="0"/>
              <a:t>2022/5/30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0715AE5-2FE9-42D5-96C6-8E869E3FD859}" type="slidenum">
              <a:rPr kumimoji="1" lang="ja-JP" altLang="en-US" smtClean="0"/>
              <a:t>‹#›</a:t>
            </a:fld>
            <a:endParaRPr kumimoji="1" lang="ja-JP" altLang="en-US"/>
          </a:p>
        </p:txBody>
      </p:sp>
    </p:spTree>
    <p:extLst>
      <p:ext uri="{BB962C8B-B14F-4D97-AF65-F5344CB8AC3E}">
        <p14:creationId xmlns:p14="http://schemas.microsoft.com/office/powerpoint/2010/main" val="11256508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7519668D-1D14-4E46-888E-486767BE5F47}" type="datetimeFigureOut">
              <a:rPr kumimoji="1" lang="ja-JP" altLang="en-US" smtClean="0"/>
              <a:t>2022/5/30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0715AE5-2FE9-42D5-96C6-8E869E3FD859}" type="slidenum">
              <a:rPr kumimoji="1" lang="ja-JP" altLang="en-US" smtClean="0"/>
              <a:t>‹#›</a:t>
            </a:fld>
            <a:endParaRPr kumimoji="1" lang="ja-JP" altLang="en-US"/>
          </a:p>
        </p:txBody>
      </p:sp>
    </p:spTree>
    <p:extLst>
      <p:ext uri="{BB962C8B-B14F-4D97-AF65-F5344CB8AC3E}">
        <p14:creationId xmlns:p14="http://schemas.microsoft.com/office/powerpoint/2010/main" val="30432502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7519668D-1D14-4E46-888E-486767BE5F47}" type="datetimeFigureOut">
              <a:rPr kumimoji="1" lang="ja-JP" altLang="en-US" smtClean="0"/>
              <a:t>2022/5/30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0715AE5-2FE9-42D5-96C6-8E869E3FD859}" type="slidenum">
              <a:rPr kumimoji="1" lang="ja-JP" altLang="en-US" smtClean="0"/>
              <a:t>‹#›</a:t>
            </a:fld>
            <a:endParaRPr kumimoji="1" lang="ja-JP" altLang="en-US"/>
          </a:p>
        </p:txBody>
      </p:sp>
    </p:spTree>
    <p:extLst>
      <p:ext uri="{BB962C8B-B14F-4D97-AF65-F5344CB8AC3E}">
        <p14:creationId xmlns:p14="http://schemas.microsoft.com/office/powerpoint/2010/main" val="19433424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467916" y="2469624"/>
            <a:ext cx="5915025" cy="4120620"/>
          </a:xfrm>
        </p:spPr>
        <p:txBody>
          <a:bodyPr anchor="b"/>
          <a:lstStyle>
            <a:lvl1pPr>
              <a:defRPr sz="45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467916" y="6629226"/>
            <a:ext cx="5915025" cy="216693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7519668D-1D14-4E46-888E-486767BE5F47}" type="datetimeFigureOut">
              <a:rPr kumimoji="1" lang="ja-JP" altLang="en-US" smtClean="0"/>
              <a:t>2022/5/30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0715AE5-2FE9-42D5-96C6-8E869E3FD859}" type="slidenum">
              <a:rPr kumimoji="1" lang="ja-JP" altLang="en-US" smtClean="0"/>
              <a:t>‹#›</a:t>
            </a:fld>
            <a:endParaRPr kumimoji="1" lang="ja-JP" altLang="en-US"/>
          </a:p>
        </p:txBody>
      </p:sp>
    </p:spTree>
    <p:extLst>
      <p:ext uri="{BB962C8B-B14F-4D97-AF65-F5344CB8AC3E}">
        <p14:creationId xmlns:p14="http://schemas.microsoft.com/office/powerpoint/2010/main" val="34680799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471488" y="2637014"/>
            <a:ext cx="2914650" cy="6285266"/>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3471863" y="2637014"/>
            <a:ext cx="2914650" cy="6285266"/>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7519668D-1D14-4E46-888E-486767BE5F47}" type="datetimeFigureOut">
              <a:rPr kumimoji="1" lang="ja-JP" altLang="en-US" smtClean="0"/>
              <a:t>2022/5/30</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80715AE5-2FE9-42D5-96C6-8E869E3FD859}" type="slidenum">
              <a:rPr kumimoji="1" lang="ja-JP" altLang="en-US" smtClean="0"/>
              <a:t>‹#›</a:t>
            </a:fld>
            <a:endParaRPr kumimoji="1" lang="ja-JP" altLang="en-US"/>
          </a:p>
        </p:txBody>
      </p:sp>
    </p:spTree>
    <p:extLst>
      <p:ext uri="{BB962C8B-B14F-4D97-AF65-F5344CB8AC3E}">
        <p14:creationId xmlns:p14="http://schemas.microsoft.com/office/powerpoint/2010/main" val="20215577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472381" y="527405"/>
            <a:ext cx="5915025" cy="1914702"/>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472381" y="2428347"/>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4" name="Content Placeholder 3"/>
          <p:cNvSpPr>
            <a:spLocks noGrp="1"/>
          </p:cNvSpPr>
          <p:nvPr>
            <p:ph sz="half" idx="2"/>
          </p:nvPr>
        </p:nvSpPr>
        <p:spPr>
          <a:xfrm>
            <a:off x="472381" y="3618442"/>
            <a:ext cx="2901255" cy="532218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3471863" y="2428347"/>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6" name="Content Placeholder 5"/>
          <p:cNvSpPr>
            <a:spLocks noGrp="1"/>
          </p:cNvSpPr>
          <p:nvPr>
            <p:ph sz="quarter" idx="4"/>
          </p:nvPr>
        </p:nvSpPr>
        <p:spPr>
          <a:xfrm>
            <a:off x="3471863" y="3618442"/>
            <a:ext cx="2915543" cy="532218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7519668D-1D14-4E46-888E-486767BE5F47}" type="datetimeFigureOut">
              <a:rPr kumimoji="1" lang="ja-JP" altLang="en-US" smtClean="0"/>
              <a:t>2022/5/30</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80715AE5-2FE9-42D5-96C6-8E869E3FD859}" type="slidenum">
              <a:rPr kumimoji="1" lang="ja-JP" altLang="en-US" smtClean="0"/>
              <a:t>‹#›</a:t>
            </a:fld>
            <a:endParaRPr kumimoji="1" lang="ja-JP" altLang="en-US"/>
          </a:p>
        </p:txBody>
      </p:sp>
    </p:spTree>
    <p:extLst>
      <p:ext uri="{BB962C8B-B14F-4D97-AF65-F5344CB8AC3E}">
        <p14:creationId xmlns:p14="http://schemas.microsoft.com/office/powerpoint/2010/main" val="26112725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7519668D-1D14-4E46-888E-486767BE5F47}" type="datetimeFigureOut">
              <a:rPr kumimoji="1" lang="ja-JP" altLang="en-US" smtClean="0"/>
              <a:t>2022/5/30</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80715AE5-2FE9-42D5-96C6-8E869E3FD859}" type="slidenum">
              <a:rPr kumimoji="1" lang="ja-JP" altLang="en-US" smtClean="0"/>
              <a:t>‹#›</a:t>
            </a:fld>
            <a:endParaRPr kumimoji="1" lang="ja-JP" altLang="en-US"/>
          </a:p>
        </p:txBody>
      </p:sp>
    </p:spTree>
    <p:extLst>
      <p:ext uri="{BB962C8B-B14F-4D97-AF65-F5344CB8AC3E}">
        <p14:creationId xmlns:p14="http://schemas.microsoft.com/office/powerpoint/2010/main" val="36946845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19668D-1D14-4E46-888E-486767BE5F47}" type="datetimeFigureOut">
              <a:rPr kumimoji="1" lang="ja-JP" altLang="en-US" smtClean="0"/>
              <a:t>2022/5/30</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80715AE5-2FE9-42D5-96C6-8E869E3FD859}" type="slidenum">
              <a:rPr kumimoji="1" lang="ja-JP" altLang="en-US" smtClean="0"/>
              <a:t>‹#›</a:t>
            </a:fld>
            <a:endParaRPr kumimoji="1" lang="ja-JP" altLang="en-US"/>
          </a:p>
        </p:txBody>
      </p:sp>
    </p:spTree>
    <p:extLst>
      <p:ext uri="{BB962C8B-B14F-4D97-AF65-F5344CB8AC3E}">
        <p14:creationId xmlns:p14="http://schemas.microsoft.com/office/powerpoint/2010/main" val="3442292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ja-JP" altLang="en-US"/>
              <a:t>マスター タイトルの書式設定</a:t>
            </a:r>
            <a:endParaRPr lang="en-US" dirty="0"/>
          </a:p>
        </p:txBody>
      </p:sp>
      <p:sp>
        <p:nvSpPr>
          <p:cNvPr id="3" name="Content Placeholder 2"/>
          <p:cNvSpPr>
            <a:spLocks noGrp="1"/>
          </p:cNvSpPr>
          <p:nvPr>
            <p:ph idx="1"/>
          </p:nvPr>
        </p:nvSpPr>
        <p:spPr>
          <a:xfrm>
            <a:off x="2915543" y="1426283"/>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7519668D-1D14-4E46-888E-486767BE5F47}" type="datetimeFigureOut">
              <a:rPr kumimoji="1" lang="ja-JP" altLang="en-US" smtClean="0"/>
              <a:t>2022/5/30</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80715AE5-2FE9-42D5-96C6-8E869E3FD859}" type="slidenum">
              <a:rPr kumimoji="1" lang="ja-JP" altLang="en-US" smtClean="0"/>
              <a:t>‹#›</a:t>
            </a:fld>
            <a:endParaRPr kumimoji="1" lang="ja-JP" altLang="en-US"/>
          </a:p>
        </p:txBody>
      </p:sp>
    </p:spTree>
    <p:extLst>
      <p:ext uri="{BB962C8B-B14F-4D97-AF65-F5344CB8AC3E}">
        <p14:creationId xmlns:p14="http://schemas.microsoft.com/office/powerpoint/2010/main" val="31016460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2915543" y="1426283"/>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7519668D-1D14-4E46-888E-486767BE5F47}" type="datetimeFigureOut">
              <a:rPr kumimoji="1" lang="ja-JP" altLang="en-US" smtClean="0"/>
              <a:t>2022/5/30</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80715AE5-2FE9-42D5-96C6-8E869E3FD859}" type="slidenum">
              <a:rPr kumimoji="1" lang="ja-JP" altLang="en-US" smtClean="0"/>
              <a:t>‹#›</a:t>
            </a:fld>
            <a:endParaRPr kumimoji="1" lang="ja-JP" altLang="en-US"/>
          </a:p>
        </p:txBody>
      </p:sp>
    </p:spTree>
    <p:extLst>
      <p:ext uri="{BB962C8B-B14F-4D97-AF65-F5344CB8AC3E}">
        <p14:creationId xmlns:p14="http://schemas.microsoft.com/office/powerpoint/2010/main" val="11339386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527405"/>
            <a:ext cx="5915025" cy="1914702"/>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471488" y="9181397"/>
            <a:ext cx="1543050" cy="527403"/>
          </a:xfrm>
          <a:prstGeom prst="rect">
            <a:avLst/>
          </a:prstGeom>
        </p:spPr>
        <p:txBody>
          <a:bodyPr vert="horz" lIns="91440" tIns="45720" rIns="91440" bIns="45720" rtlCol="0" anchor="ctr"/>
          <a:lstStyle>
            <a:lvl1pPr algn="l">
              <a:defRPr sz="900">
                <a:solidFill>
                  <a:schemeClr val="tx1">
                    <a:tint val="75000"/>
                  </a:schemeClr>
                </a:solidFill>
              </a:defRPr>
            </a:lvl1pPr>
          </a:lstStyle>
          <a:p>
            <a:fld id="{7519668D-1D14-4E46-888E-486767BE5F47}" type="datetimeFigureOut">
              <a:rPr kumimoji="1" lang="ja-JP" altLang="en-US" smtClean="0"/>
              <a:t>2022/5/30</a:t>
            </a:fld>
            <a:endParaRPr kumimoji="1" lang="ja-JP" altLang="en-US"/>
          </a:p>
        </p:txBody>
      </p:sp>
      <p:sp>
        <p:nvSpPr>
          <p:cNvPr id="5" name="Footer Placeholder 4"/>
          <p:cNvSpPr>
            <a:spLocks noGrp="1"/>
          </p:cNvSpPr>
          <p:nvPr>
            <p:ph type="ftr" sz="quarter" idx="3"/>
          </p:nvPr>
        </p:nvSpPr>
        <p:spPr>
          <a:xfrm>
            <a:off x="2271713" y="9181397"/>
            <a:ext cx="2314575" cy="52740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4843463" y="9181397"/>
            <a:ext cx="1543050" cy="527403"/>
          </a:xfrm>
          <a:prstGeom prst="rect">
            <a:avLst/>
          </a:prstGeom>
        </p:spPr>
        <p:txBody>
          <a:bodyPr vert="horz" lIns="91440" tIns="45720" rIns="91440" bIns="45720" rtlCol="0" anchor="ctr"/>
          <a:lstStyle>
            <a:lvl1pPr algn="r">
              <a:defRPr sz="900">
                <a:solidFill>
                  <a:schemeClr val="tx1">
                    <a:tint val="75000"/>
                  </a:schemeClr>
                </a:solidFill>
              </a:defRPr>
            </a:lvl1pPr>
          </a:lstStyle>
          <a:p>
            <a:fld id="{80715AE5-2FE9-42D5-96C6-8E869E3FD859}" type="slidenum">
              <a:rPr kumimoji="1" lang="ja-JP" altLang="en-US" smtClean="0"/>
              <a:t>‹#›</a:t>
            </a:fld>
            <a:endParaRPr kumimoji="1" lang="ja-JP" altLang="en-US"/>
          </a:p>
        </p:txBody>
      </p:sp>
    </p:spTree>
    <p:extLst>
      <p:ext uri="{BB962C8B-B14F-4D97-AF65-F5344CB8AC3E}">
        <p14:creationId xmlns:p14="http://schemas.microsoft.com/office/powerpoint/2010/main" val="405248224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en-US"/>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0.png"/><Relationship Id="rId3" Type="http://schemas.openxmlformats.org/officeDocument/2006/relationships/image" Target="../media/image2.png"/><Relationship Id="rId7" Type="http://schemas.openxmlformats.org/officeDocument/2006/relationships/hyperlink" Target="https://educeleb.com/two-nigerian-universities-make-global-sdg-ranking/" TargetMode="External"/><Relationship Id="rId12" Type="http://schemas.openxmlformats.org/officeDocument/2006/relationships/image" Target="../media/image9.jp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8.jpeg"/><Relationship Id="rId5" Type="http://schemas.openxmlformats.org/officeDocument/2006/relationships/hyperlink" Target="https://ja.wikipedia.org/wiki/%E6%8C%81%E7%B6%9A%E5%8F%AF%E8%83%BD%E3%81%AA%E9%96%8B%E7%99%BA%E7%9B%AE%E6%A8%99" TargetMode="External"/><Relationship Id="rId15" Type="http://schemas.openxmlformats.org/officeDocument/2006/relationships/image" Target="../media/image11.jpeg"/><Relationship Id="rId10" Type="http://schemas.openxmlformats.org/officeDocument/2006/relationships/image" Target="../media/image7.jpeg"/><Relationship Id="rId4" Type="http://schemas.openxmlformats.org/officeDocument/2006/relationships/image" Target="../media/image3.png"/><Relationship Id="rId9" Type="http://schemas.openxmlformats.org/officeDocument/2006/relationships/image" Target="../media/image6.jpeg"/><Relationship Id="rId14" Type="http://schemas.microsoft.com/office/2007/relationships/hdphoto" Target="../media/hdphoto1.wdp"/></Relationships>
</file>

<file path=ppt/slides/_rels/slide2.xml.rels><?xml version="1.0" encoding="UTF-8" standalone="yes"?>
<Relationships xmlns="http://schemas.openxmlformats.org/package/2006/relationships"><Relationship Id="rId8" Type="http://schemas.openxmlformats.org/officeDocument/2006/relationships/image" Target="../media/image18.jpg"/><Relationship Id="rId3" Type="http://schemas.openxmlformats.org/officeDocument/2006/relationships/image" Target="../media/image13.jpg"/><Relationship Id="rId7" Type="http://schemas.openxmlformats.org/officeDocument/2006/relationships/image" Target="../media/image17.jpg"/><Relationship Id="rId12" Type="http://schemas.openxmlformats.org/officeDocument/2006/relationships/image" Target="../media/image22.jpeg"/><Relationship Id="rId2" Type="http://schemas.openxmlformats.org/officeDocument/2006/relationships/image" Target="../media/image12.jpeg"/><Relationship Id="rId1" Type="http://schemas.openxmlformats.org/officeDocument/2006/relationships/slideLayout" Target="../slideLayouts/slideLayout1.xml"/><Relationship Id="rId6" Type="http://schemas.openxmlformats.org/officeDocument/2006/relationships/image" Target="../media/image16.jpg"/><Relationship Id="rId11" Type="http://schemas.openxmlformats.org/officeDocument/2006/relationships/image" Target="../media/image21.jpg"/><Relationship Id="rId5" Type="http://schemas.openxmlformats.org/officeDocument/2006/relationships/image" Target="../media/image15.jpeg"/><Relationship Id="rId10" Type="http://schemas.openxmlformats.org/officeDocument/2006/relationships/image" Target="../media/image20.jpg"/><Relationship Id="rId4" Type="http://schemas.openxmlformats.org/officeDocument/2006/relationships/image" Target="../media/image14.jpg"/><Relationship Id="rId9" Type="http://schemas.openxmlformats.org/officeDocument/2006/relationships/image" Target="../media/image1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正方形/長方形 34">
            <a:extLst>
              <a:ext uri="{FF2B5EF4-FFF2-40B4-BE49-F238E27FC236}">
                <a16:creationId xmlns:a16="http://schemas.microsoft.com/office/drawing/2014/main" id="{3B1775E8-FB15-4F22-BF39-FDA2C0467660}"/>
              </a:ext>
            </a:extLst>
          </p:cNvPr>
          <p:cNvSpPr/>
          <p:nvPr/>
        </p:nvSpPr>
        <p:spPr>
          <a:xfrm>
            <a:off x="102147" y="9031273"/>
            <a:ext cx="6627818" cy="650982"/>
          </a:xfrm>
          <a:prstGeom prst="rect">
            <a:avLst/>
          </a:prstGeom>
          <a:noFill/>
          <a:ln w="158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982990F5-A9B7-4D51-9174-C33412FB43CE}"/>
              </a:ext>
            </a:extLst>
          </p:cNvPr>
          <p:cNvSpPr txBox="1"/>
          <p:nvPr/>
        </p:nvSpPr>
        <p:spPr>
          <a:xfrm>
            <a:off x="0" y="1612260"/>
            <a:ext cx="6857999" cy="426646"/>
          </a:xfrm>
          <a:prstGeom prst="rect">
            <a:avLst/>
          </a:prstGeom>
          <a:solidFill>
            <a:srgbClr val="00B050"/>
          </a:solidFill>
        </p:spPr>
        <p:txBody>
          <a:bodyPr wrap="square" bIns="72000" rtlCol="0">
            <a:spAutoFit/>
          </a:bodyPr>
          <a:lstStyle/>
          <a:p>
            <a:pPr algn="ctr"/>
            <a:r>
              <a:rPr kumimoji="1" lang="ja-JP" altLang="en-US" sz="2000" dirty="0">
                <a:solidFill>
                  <a:schemeClr val="bg1"/>
                </a:solidFill>
                <a:latin typeface="HGP創英角ｺﾞｼｯｸUB" panose="020B0900000000000000" pitchFamily="50" charset="-128"/>
                <a:ea typeface="HGP創英角ｺﾞｼｯｸUB" panose="020B0900000000000000" pitchFamily="50" charset="-128"/>
              </a:rPr>
              <a:t>豊かな海であることの証明</a:t>
            </a:r>
            <a:r>
              <a:rPr kumimoji="1" lang="en-US" altLang="ja-JP" sz="2000" dirty="0">
                <a:solidFill>
                  <a:schemeClr val="bg1"/>
                </a:solidFill>
                <a:latin typeface="HGP創英角ｺﾞｼｯｸUB" panose="020B0900000000000000" pitchFamily="50" charset="-128"/>
                <a:ea typeface="HGP創英角ｺﾞｼｯｸUB" panose="020B0900000000000000" pitchFamily="50" charset="-128"/>
              </a:rPr>
              <a:t>/</a:t>
            </a:r>
            <a:r>
              <a:rPr kumimoji="1" lang="ja-JP" altLang="en-US" sz="2000" dirty="0">
                <a:solidFill>
                  <a:schemeClr val="bg1"/>
                </a:solidFill>
                <a:latin typeface="HGP創英角ｺﾞｼｯｸUB" panose="020B0900000000000000" pitchFamily="50" charset="-128"/>
                <a:ea typeface="HGP創英角ｺﾞｼｯｸUB" panose="020B0900000000000000" pitchFamily="50" charset="-128"/>
              </a:rPr>
              <a:t>西浦のサンゴ</a:t>
            </a:r>
            <a:endParaRPr kumimoji="1" lang="ja-JP" altLang="en-US" dirty="0">
              <a:solidFill>
                <a:schemeClr val="bg1"/>
              </a:solidFill>
              <a:latin typeface="HGP創英角ｺﾞｼｯｸUB" panose="020B0900000000000000" pitchFamily="50" charset="-128"/>
              <a:ea typeface="HGP創英角ｺﾞｼｯｸUB" panose="020B0900000000000000" pitchFamily="50" charset="-128"/>
            </a:endParaRPr>
          </a:p>
        </p:txBody>
      </p:sp>
      <p:sp>
        <p:nvSpPr>
          <p:cNvPr id="23" name="テキスト ボックス 22">
            <a:extLst>
              <a:ext uri="{FF2B5EF4-FFF2-40B4-BE49-F238E27FC236}">
                <a16:creationId xmlns:a16="http://schemas.microsoft.com/office/drawing/2014/main" id="{B5261A48-FCFA-4572-A9F4-BD52F8BB85FF}"/>
              </a:ext>
            </a:extLst>
          </p:cNvPr>
          <p:cNvSpPr txBox="1"/>
          <p:nvPr/>
        </p:nvSpPr>
        <p:spPr>
          <a:xfrm>
            <a:off x="108496" y="2174732"/>
            <a:ext cx="6624163" cy="293721"/>
          </a:xfrm>
          <a:prstGeom prst="rect">
            <a:avLst/>
          </a:prstGeom>
          <a:solidFill>
            <a:srgbClr val="0070C0"/>
          </a:solidFill>
          <a:ln w="19050">
            <a:solidFill>
              <a:schemeClr val="accent1"/>
            </a:solidFill>
          </a:ln>
        </p:spPr>
        <p:txBody>
          <a:bodyPr wrap="square" lIns="36000" tIns="36000" rIns="36000" bIns="72000" rtlCol="0">
            <a:spAutoFit/>
          </a:bodyPr>
          <a:lstStyle/>
          <a:p>
            <a:pPr algn="ctr"/>
            <a:r>
              <a:rPr kumimoji="1" lang="ja-JP" altLang="en-US" sz="1200" dirty="0">
                <a:solidFill>
                  <a:schemeClr val="bg1"/>
                </a:solidFill>
                <a:latin typeface="HGP創英角ｺﾞｼｯｸUB" panose="020B0900000000000000" pitchFamily="50" charset="-128"/>
                <a:ea typeface="HGP創英角ｺﾞｼｯｸUB" panose="020B0900000000000000" pitchFamily="50" charset="-128"/>
              </a:rPr>
              <a:t>サンゴってナニ</a:t>
            </a:r>
            <a:r>
              <a:rPr kumimoji="1" lang="en-US" altLang="ja-JP" sz="1200" dirty="0">
                <a:solidFill>
                  <a:schemeClr val="bg1"/>
                </a:solidFill>
                <a:latin typeface="HGP創英角ｺﾞｼｯｸUB" panose="020B0900000000000000" pitchFamily="50" charset="-128"/>
                <a:ea typeface="HGP創英角ｺﾞｼｯｸUB" panose="020B0900000000000000" pitchFamily="50" charset="-128"/>
              </a:rPr>
              <a:t>!?</a:t>
            </a:r>
          </a:p>
        </p:txBody>
      </p:sp>
      <p:pic>
        <p:nvPicPr>
          <p:cNvPr id="29" name="図 28">
            <a:extLst>
              <a:ext uri="{FF2B5EF4-FFF2-40B4-BE49-F238E27FC236}">
                <a16:creationId xmlns:a16="http://schemas.microsoft.com/office/drawing/2014/main" id="{098FD880-859E-4431-8E35-FC7ECA2B6273}"/>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1947939" y="153239"/>
            <a:ext cx="1007536" cy="1321359"/>
          </a:xfrm>
          <a:prstGeom prst="rect">
            <a:avLst/>
          </a:prstGeom>
        </p:spPr>
      </p:pic>
      <p:sp>
        <p:nvSpPr>
          <p:cNvPr id="28" name="吹き出し: 四角形 27">
            <a:extLst>
              <a:ext uri="{FF2B5EF4-FFF2-40B4-BE49-F238E27FC236}">
                <a16:creationId xmlns:a16="http://schemas.microsoft.com/office/drawing/2014/main" id="{7077C6E1-0203-4619-A4A3-285A4EF5A61D}"/>
              </a:ext>
            </a:extLst>
          </p:cNvPr>
          <p:cNvSpPr/>
          <p:nvPr/>
        </p:nvSpPr>
        <p:spPr>
          <a:xfrm>
            <a:off x="1459648" y="154353"/>
            <a:ext cx="504833" cy="1278841"/>
          </a:xfrm>
          <a:prstGeom prst="wedgeRectCallout">
            <a:avLst>
              <a:gd name="adj1" fmla="val 103966"/>
              <a:gd name="adj2" fmla="val -30118"/>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テキスト ボックス 30">
            <a:extLst>
              <a:ext uri="{FF2B5EF4-FFF2-40B4-BE49-F238E27FC236}">
                <a16:creationId xmlns:a16="http://schemas.microsoft.com/office/drawing/2014/main" id="{DF51084E-0B3B-4AFC-89B8-0A4A28D77374}"/>
              </a:ext>
            </a:extLst>
          </p:cNvPr>
          <p:cNvSpPr txBox="1"/>
          <p:nvPr/>
        </p:nvSpPr>
        <p:spPr>
          <a:xfrm>
            <a:off x="1461287" y="228615"/>
            <a:ext cx="492443" cy="1245983"/>
          </a:xfrm>
          <a:prstGeom prst="rect">
            <a:avLst/>
          </a:prstGeom>
          <a:noFill/>
        </p:spPr>
        <p:txBody>
          <a:bodyPr vert="eaVert" wrap="square" rtlCol="0">
            <a:spAutoFit/>
          </a:bodyPr>
          <a:lstStyle/>
          <a:p>
            <a:r>
              <a:rPr kumimoji="1" lang="ja-JP" altLang="en-US" sz="1000" dirty="0">
                <a:latin typeface="BIZ UDPゴシック" panose="020B0400000000000000" pitchFamily="50" charset="-128"/>
                <a:ea typeface="BIZ UDPゴシック" panose="020B0400000000000000" pitchFamily="50" charset="-128"/>
              </a:rPr>
              <a:t>伊豆半島の</a:t>
            </a:r>
            <a:endParaRPr kumimoji="1" lang="en-US" altLang="ja-JP" sz="1000" dirty="0">
              <a:latin typeface="BIZ UDPゴシック" panose="020B0400000000000000" pitchFamily="50" charset="-128"/>
              <a:ea typeface="BIZ UDPゴシック" panose="020B0400000000000000" pitchFamily="50" charset="-128"/>
            </a:endParaRPr>
          </a:p>
          <a:p>
            <a:r>
              <a:rPr kumimoji="1" lang="ja-JP" altLang="en-US" sz="1000" dirty="0">
                <a:latin typeface="BIZ UDPゴシック" panose="020B0400000000000000" pitchFamily="50" charset="-128"/>
                <a:ea typeface="BIZ UDPゴシック" panose="020B0400000000000000" pitchFamily="50" charset="-128"/>
              </a:rPr>
              <a:t>沼津･奥駿河湾より</a:t>
            </a:r>
          </a:p>
        </p:txBody>
      </p:sp>
      <p:pic>
        <p:nvPicPr>
          <p:cNvPr id="1028" name="Picture 4">
            <a:extLst>
              <a:ext uri="{FF2B5EF4-FFF2-40B4-BE49-F238E27FC236}">
                <a16:creationId xmlns:a16="http://schemas.microsoft.com/office/drawing/2014/main" id="{DB7552E0-04F7-455A-8454-9FC1C3580C3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4464" y="910111"/>
            <a:ext cx="814812" cy="525685"/>
          </a:xfrm>
          <a:prstGeom prst="rect">
            <a:avLst/>
          </a:prstGeom>
          <a:noFill/>
          <a:extLst>
            <a:ext uri="{909E8E84-426E-40DD-AFC4-6F175D3DCCD1}">
              <a14:hiddenFill xmlns:a14="http://schemas.microsoft.com/office/drawing/2010/main">
                <a:solidFill>
                  <a:srgbClr val="FFFFFF"/>
                </a:solidFill>
              </a14:hiddenFill>
            </a:ext>
          </a:extLst>
        </p:spPr>
      </p:pic>
      <p:pic>
        <p:nvPicPr>
          <p:cNvPr id="55" name="図 54">
            <a:extLst>
              <a:ext uri="{FF2B5EF4-FFF2-40B4-BE49-F238E27FC236}">
                <a16:creationId xmlns:a16="http://schemas.microsoft.com/office/drawing/2014/main" id="{6113BBBD-F0F7-4CA2-B417-3B6F0BD56759}"/>
              </a:ext>
            </a:extLst>
          </p:cNvPr>
          <p:cNvPicPr>
            <a:picLocks noChangeAspect="1"/>
          </p:cNvPicPr>
          <p:nvPr/>
        </p:nvPicPr>
        <p:blipFill>
          <a:blip r:embed="rId4">
            <a:extLst>
              <a:ext uri="{28A0092B-C50C-407E-A947-70E740481C1C}">
                <a14:useLocalDpi xmlns:a14="http://schemas.microsoft.com/office/drawing/2010/main"/>
              </a:ext>
              <a:ext uri="{837473B0-CC2E-450A-ABE3-18F120FF3D39}">
                <a1611:picAttrSrcUrl xmlns:a1611="http://schemas.microsoft.com/office/drawing/2016/11/main" r:id="rId5"/>
              </a:ext>
            </a:extLst>
          </a:blip>
          <a:stretch>
            <a:fillRect/>
          </a:stretch>
        </p:blipFill>
        <p:spPr>
          <a:xfrm>
            <a:off x="105787" y="195421"/>
            <a:ext cx="624443" cy="601736"/>
          </a:xfrm>
          <a:prstGeom prst="rect">
            <a:avLst/>
          </a:prstGeom>
        </p:spPr>
      </p:pic>
      <p:pic>
        <p:nvPicPr>
          <p:cNvPr id="58" name="図 57">
            <a:extLst>
              <a:ext uri="{FF2B5EF4-FFF2-40B4-BE49-F238E27FC236}">
                <a16:creationId xmlns:a16="http://schemas.microsoft.com/office/drawing/2014/main" id="{6855EBF6-CFFC-425E-8DF8-78FE78CC7A10}"/>
              </a:ext>
            </a:extLst>
          </p:cNvPr>
          <p:cNvPicPr>
            <a:picLocks noChangeAspect="1"/>
          </p:cNvPicPr>
          <p:nvPr/>
        </p:nvPicPr>
        <p:blipFill rotWithShape="1">
          <a:blip r:embed="rId6">
            <a:extLst>
              <a:ext uri="{28A0092B-C50C-407E-A947-70E740481C1C}">
                <a14:useLocalDpi xmlns:a14="http://schemas.microsoft.com/office/drawing/2010/main"/>
              </a:ext>
              <a:ext uri="{837473B0-CC2E-450A-ABE3-18F120FF3D39}">
                <a1611:picAttrSrcUrl xmlns:a1611="http://schemas.microsoft.com/office/drawing/2016/11/main" r:id="rId7"/>
              </a:ext>
            </a:extLst>
          </a:blip>
          <a:srcRect l="17028" t="65945" r="67089" b="818"/>
          <a:stretch/>
        </p:blipFill>
        <p:spPr>
          <a:xfrm>
            <a:off x="755070" y="191848"/>
            <a:ext cx="565347" cy="601735"/>
          </a:xfrm>
          <a:prstGeom prst="rect">
            <a:avLst/>
          </a:prstGeom>
        </p:spPr>
      </p:pic>
      <p:pic>
        <p:nvPicPr>
          <p:cNvPr id="3" name="図 2">
            <a:extLst>
              <a:ext uri="{FF2B5EF4-FFF2-40B4-BE49-F238E27FC236}">
                <a16:creationId xmlns:a16="http://schemas.microsoft.com/office/drawing/2014/main" id="{F1A4AD07-2A5B-47BB-BA74-8ECBB10E50C0}"/>
              </a:ext>
            </a:extLst>
          </p:cNvPr>
          <p:cNvPicPr>
            <a:picLocks noChangeAspect="1"/>
          </p:cNvPicPr>
          <p:nvPr/>
        </p:nvPicPr>
        <p:blipFill rotWithShape="1">
          <a:blip r:embed="rId8">
            <a:extLst>
              <a:ext uri="{28A0092B-C50C-407E-A947-70E740481C1C}">
                <a14:useLocalDpi xmlns:a14="http://schemas.microsoft.com/office/drawing/2010/main"/>
              </a:ext>
            </a:extLst>
          </a:blip>
          <a:srcRect l="7466" t="8024" r="6316" b="8269"/>
          <a:stretch/>
        </p:blipFill>
        <p:spPr>
          <a:xfrm>
            <a:off x="927178" y="1006082"/>
            <a:ext cx="402988" cy="391250"/>
          </a:xfrm>
          <a:prstGeom prst="rect">
            <a:avLst/>
          </a:prstGeom>
        </p:spPr>
      </p:pic>
      <p:pic>
        <p:nvPicPr>
          <p:cNvPr id="7" name="Picture 2">
            <a:extLst>
              <a:ext uri="{FF2B5EF4-FFF2-40B4-BE49-F238E27FC236}">
                <a16:creationId xmlns:a16="http://schemas.microsoft.com/office/drawing/2014/main" id="{1C51FBD1-9EC9-49E8-AF3A-29314E96A86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40207" y="154683"/>
            <a:ext cx="2015478" cy="1134173"/>
          </a:xfrm>
          <a:prstGeom prst="rect">
            <a:avLst/>
          </a:prstGeom>
          <a:noFill/>
          <a:extLst>
            <a:ext uri="{909E8E84-426E-40DD-AFC4-6F175D3DCCD1}">
              <a14:hiddenFill xmlns:a14="http://schemas.microsoft.com/office/drawing/2010/main">
                <a:solidFill>
                  <a:srgbClr val="FFFFFF"/>
                </a:solidFill>
              </a14:hiddenFill>
            </a:ext>
          </a:extLst>
        </p:spPr>
      </p:pic>
      <p:sp>
        <p:nvSpPr>
          <p:cNvPr id="82" name="テキスト ボックス 81">
            <a:extLst>
              <a:ext uri="{FF2B5EF4-FFF2-40B4-BE49-F238E27FC236}">
                <a16:creationId xmlns:a16="http://schemas.microsoft.com/office/drawing/2014/main" id="{28893719-6DB6-4B4E-AE36-989A9FDD9327}"/>
              </a:ext>
            </a:extLst>
          </p:cNvPr>
          <p:cNvSpPr txBox="1">
            <a:spLocks noChangeAspect="1"/>
          </p:cNvSpPr>
          <p:nvPr/>
        </p:nvSpPr>
        <p:spPr>
          <a:xfrm>
            <a:off x="3153355" y="1309454"/>
            <a:ext cx="1821933" cy="231075"/>
          </a:xfrm>
          <a:prstGeom prst="rect">
            <a:avLst/>
          </a:prstGeom>
          <a:solidFill>
            <a:schemeClr val="bg1"/>
          </a:solidFill>
        </p:spPr>
        <p:txBody>
          <a:bodyPr wrap="square" bIns="61200" rtlCol="0">
            <a:spAutoFit/>
          </a:bodyPr>
          <a:lstStyle/>
          <a:p>
            <a:pPr algn="ctr"/>
            <a:r>
              <a:rPr kumimoji="1" lang="ja-JP" altLang="en-US" sz="800" spc="-100" dirty="0">
                <a:latin typeface="BIZ UDPゴシック" panose="020B0400000000000000" pitchFamily="50" charset="-128"/>
                <a:ea typeface="BIZ UDPゴシック" panose="020B0400000000000000" pitchFamily="50" charset="-128"/>
              </a:rPr>
              <a:t>エダミドリイシの群集に集まる小魚たち</a:t>
            </a:r>
          </a:p>
        </p:txBody>
      </p:sp>
      <p:pic>
        <p:nvPicPr>
          <p:cNvPr id="46" name="図 45">
            <a:extLst>
              <a:ext uri="{FF2B5EF4-FFF2-40B4-BE49-F238E27FC236}">
                <a16:creationId xmlns:a16="http://schemas.microsoft.com/office/drawing/2014/main" id="{E734474E-2B1C-43C7-9A0D-94EBC47FFC2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191936" y="149243"/>
            <a:ext cx="1499810" cy="1124857"/>
          </a:xfrm>
          <a:prstGeom prst="rect">
            <a:avLst/>
          </a:prstGeom>
        </p:spPr>
      </p:pic>
      <p:sp>
        <p:nvSpPr>
          <p:cNvPr id="85" name="テキスト ボックス 84">
            <a:extLst>
              <a:ext uri="{FF2B5EF4-FFF2-40B4-BE49-F238E27FC236}">
                <a16:creationId xmlns:a16="http://schemas.microsoft.com/office/drawing/2014/main" id="{4473F55D-0C64-4C21-BEFA-8D5BB75BD96C}"/>
              </a:ext>
            </a:extLst>
          </p:cNvPr>
          <p:cNvSpPr txBox="1">
            <a:spLocks noChangeAspect="1"/>
          </p:cNvSpPr>
          <p:nvPr/>
        </p:nvSpPr>
        <p:spPr>
          <a:xfrm>
            <a:off x="5181539" y="1295980"/>
            <a:ext cx="1552067" cy="231075"/>
          </a:xfrm>
          <a:prstGeom prst="rect">
            <a:avLst/>
          </a:prstGeom>
          <a:solidFill>
            <a:schemeClr val="bg1"/>
          </a:solidFill>
        </p:spPr>
        <p:txBody>
          <a:bodyPr wrap="square" bIns="61200" rtlCol="0">
            <a:spAutoFit/>
          </a:bodyPr>
          <a:lstStyle/>
          <a:p>
            <a:pPr algn="ctr"/>
            <a:r>
              <a:rPr kumimoji="1" lang="ja-JP" altLang="en-US" sz="800" spc="-100" dirty="0">
                <a:latin typeface="BIZ UDPゴシック" panose="020B0400000000000000" pitchFamily="50" charset="-128"/>
                <a:ea typeface="BIZ UDPゴシック" panose="020B0400000000000000" pitchFamily="50" charset="-128"/>
              </a:rPr>
              <a:t>エダミドリイシの群体</a:t>
            </a:r>
          </a:p>
        </p:txBody>
      </p:sp>
      <p:sp>
        <p:nvSpPr>
          <p:cNvPr id="54" name="テキスト ボックス 53">
            <a:extLst>
              <a:ext uri="{FF2B5EF4-FFF2-40B4-BE49-F238E27FC236}">
                <a16:creationId xmlns:a16="http://schemas.microsoft.com/office/drawing/2014/main" id="{C6F129A1-DE89-4A41-B9F0-3AFA127C33F6}"/>
              </a:ext>
            </a:extLst>
          </p:cNvPr>
          <p:cNvSpPr txBox="1"/>
          <p:nvPr/>
        </p:nvSpPr>
        <p:spPr>
          <a:xfrm>
            <a:off x="2216906" y="2532577"/>
            <a:ext cx="4452835" cy="1938992"/>
          </a:xfrm>
          <a:prstGeom prst="rect">
            <a:avLst/>
          </a:prstGeom>
          <a:noFill/>
        </p:spPr>
        <p:txBody>
          <a:bodyPr wrap="square" rtlCol="0">
            <a:spAutoFit/>
          </a:bodyPr>
          <a:lstStyle/>
          <a:p>
            <a:pPr algn="just"/>
            <a:r>
              <a:rPr kumimoji="1" lang="ja-JP" altLang="en-US" sz="1000" dirty="0">
                <a:latin typeface="BIZ UDPゴシック" panose="020B0400000000000000" pitchFamily="50" charset="-128"/>
                <a:ea typeface="BIZ UDPゴシック" panose="020B0400000000000000" pitchFamily="50" charset="-128"/>
              </a:rPr>
              <a:t>ここで言うサンゴは主に造礁性イシサンゴ類の一種であるエダミドリイシを指します。</a:t>
            </a:r>
          </a:p>
          <a:p>
            <a:pPr algn="just"/>
            <a:r>
              <a:rPr kumimoji="1" lang="ja-JP" altLang="en-US" sz="1000" dirty="0">
                <a:latin typeface="BIZ UDPゴシック" panose="020B0400000000000000" pitchFamily="50" charset="-128"/>
                <a:ea typeface="BIZ UDPゴシック" panose="020B0400000000000000" pitchFamily="50" charset="-128"/>
              </a:rPr>
              <a:t>炭酸カルシウムの骨格を海底に固着させ、動かずじっとしているサンゴは一見植物に間違われたりもしますが、イソギンチャクやクラゲに近い動物です。サンゴをよくよくみてみると、その表面にイソギンチャクのような触手が観察されます。サンゴはその触手で、浮遊している動物プランクトンなどを捉えて食料としている肉食です。</a:t>
            </a:r>
          </a:p>
          <a:p>
            <a:pPr algn="just"/>
            <a:r>
              <a:rPr kumimoji="1" lang="ja-JP" altLang="en-US" sz="1000" dirty="0">
                <a:latin typeface="BIZ UDPゴシック" panose="020B0400000000000000" pitchFamily="50" charset="-128"/>
                <a:ea typeface="BIZ UDPゴシック" panose="020B0400000000000000" pitchFamily="50" charset="-128"/>
              </a:rPr>
              <a:t>また、体の中には褐虫藻という小さな藻を住まわせています。この褐虫藻は光合成をしなければならないため、このエダミドリイシは太陽光が豊富な浅い水深（</a:t>
            </a:r>
            <a:r>
              <a:rPr kumimoji="1" lang="en-US" altLang="ja-JP" sz="1000" dirty="0">
                <a:latin typeface="BIZ UDPゴシック" panose="020B0400000000000000" pitchFamily="50" charset="-128"/>
                <a:ea typeface="BIZ UDPゴシック" panose="020B0400000000000000" pitchFamily="50" charset="-128"/>
              </a:rPr>
              <a:t>2</a:t>
            </a:r>
            <a:r>
              <a:rPr kumimoji="1" lang="ja-JP" altLang="en-US" sz="1000" dirty="0">
                <a:latin typeface="BIZ UDPゴシック" panose="020B0400000000000000" pitchFamily="50" charset="-128"/>
                <a:ea typeface="BIZ UDPゴシック" panose="020B0400000000000000" pitchFamily="50" charset="-128"/>
              </a:rPr>
              <a:t>～</a:t>
            </a:r>
            <a:r>
              <a:rPr kumimoji="1" lang="en-US" altLang="ja-JP" sz="1000" dirty="0">
                <a:latin typeface="BIZ UDPゴシック" panose="020B0400000000000000" pitchFamily="50" charset="-128"/>
                <a:ea typeface="BIZ UDPゴシック" panose="020B0400000000000000" pitchFamily="50" charset="-128"/>
              </a:rPr>
              <a:t>5m</a:t>
            </a:r>
            <a:r>
              <a:rPr kumimoji="1" lang="ja-JP" altLang="en-US" sz="1000" dirty="0">
                <a:latin typeface="BIZ UDPゴシック" panose="020B0400000000000000" pitchFamily="50" charset="-128"/>
                <a:ea typeface="BIZ UDPゴシック" panose="020B0400000000000000" pitchFamily="50" charset="-128"/>
              </a:rPr>
              <a:t>ほど）に生息しています。このエダミドリイと一緒に住む褐虫藻の光合成によって生産される栄養分は、宿主であるエダミドリイシ自身が生きていく上での必要不可欠なエネルギー源になっています。</a:t>
            </a:r>
          </a:p>
        </p:txBody>
      </p:sp>
      <p:sp>
        <p:nvSpPr>
          <p:cNvPr id="60" name="正方形/長方形 59">
            <a:extLst>
              <a:ext uri="{FF2B5EF4-FFF2-40B4-BE49-F238E27FC236}">
                <a16:creationId xmlns:a16="http://schemas.microsoft.com/office/drawing/2014/main" id="{8E2766E6-665F-4CD1-93DA-C9DB776678D9}"/>
              </a:ext>
            </a:extLst>
          </p:cNvPr>
          <p:cNvSpPr/>
          <p:nvPr/>
        </p:nvSpPr>
        <p:spPr>
          <a:xfrm>
            <a:off x="105787" y="2465958"/>
            <a:ext cx="6627819" cy="2108549"/>
          </a:xfrm>
          <a:prstGeom prst="rect">
            <a:avLst/>
          </a:prstGeom>
          <a:no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6" name="テキスト ボックス 85">
            <a:extLst>
              <a:ext uri="{FF2B5EF4-FFF2-40B4-BE49-F238E27FC236}">
                <a16:creationId xmlns:a16="http://schemas.microsoft.com/office/drawing/2014/main" id="{3FEEC0DD-930C-4F4B-BA36-610FEA5A9C56}"/>
              </a:ext>
            </a:extLst>
          </p:cNvPr>
          <p:cNvSpPr txBox="1"/>
          <p:nvPr/>
        </p:nvSpPr>
        <p:spPr>
          <a:xfrm>
            <a:off x="2211611" y="5160596"/>
            <a:ext cx="1731334" cy="2092881"/>
          </a:xfrm>
          <a:prstGeom prst="rect">
            <a:avLst/>
          </a:prstGeom>
          <a:noFill/>
        </p:spPr>
        <p:txBody>
          <a:bodyPr wrap="square" rtlCol="0">
            <a:spAutoFit/>
          </a:bodyPr>
          <a:lstStyle/>
          <a:p>
            <a:pPr algn="just"/>
            <a:r>
              <a:rPr kumimoji="1" lang="ja-JP" altLang="en-US" sz="1000" dirty="0">
                <a:latin typeface="BIZ UDPゴシック" panose="020B0400000000000000" pitchFamily="50" charset="-128"/>
                <a:ea typeface="BIZ UDPゴシック" panose="020B0400000000000000" pitchFamily="50" charset="-128"/>
              </a:rPr>
              <a:t>エダミドリイシのような枝があるサンゴは、褐虫藻の光合成による二酸化炭素濃度の調整をし、他の生き物たちにとって生きやすい環境の整備をしております。</a:t>
            </a:r>
          </a:p>
          <a:p>
            <a:pPr algn="just"/>
            <a:r>
              <a:rPr kumimoji="1" lang="ja-JP" altLang="en-US" sz="1000" dirty="0">
                <a:latin typeface="BIZ UDPゴシック" panose="020B0400000000000000" pitchFamily="50" charset="-128"/>
                <a:ea typeface="BIZ UDPゴシック" panose="020B0400000000000000" pitchFamily="50" charset="-128"/>
              </a:rPr>
              <a:t>枝の隙間を住み家や隠れ家にしたり、サンゴ本体やサンゴが生産する副産物を食料にしたり、足場として付着したり･･･と、そのエリアにはじつにさまざまな生き物が暮らしております。</a:t>
            </a:r>
          </a:p>
        </p:txBody>
      </p:sp>
      <p:pic>
        <p:nvPicPr>
          <p:cNvPr id="64" name="図 63">
            <a:extLst>
              <a:ext uri="{FF2B5EF4-FFF2-40B4-BE49-F238E27FC236}">
                <a16:creationId xmlns:a16="http://schemas.microsoft.com/office/drawing/2014/main" id="{5B4F5231-B366-4C9F-B538-C570CF6A0D8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31930" y="2677179"/>
            <a:ext cx="1953044" cy="1464783"/>
          </a:xfrm>
          <a:prstGeom prst="rect">
            <a:avLst/>
          </a:prstGeom>
        </p:spPr>
      </p:pic>
      <p:sp>
        <p:nvSpPr>
          <p:cNvPr id="87" name="正方形/長方形 86">
            <a:extLst>
              <a:ext uri="{FF2B5EF4-FFF2-40B4-BE49-F238E27FC236}">
                <a16:creationId xmlns:a16="http://schemas.microsoft.com/office/drawing/2014/main" id="{0A271570-F40C-47B2-ACF2-6DC98061A8D2}"/>
              </a:ext>
            </a:extLst>
          </p:cNvPr>
          <p:cNvSpPr/>
          <p:nvPr/>
        </p:nvSpPr>
        <p:spPr>
          <a:xfrm>
            <a:off x="102147" y="4776438"/>
            <a:ext cx="3925103" cy="3790385"/>
          </a:xfrm>
          <a:prstGeom prst="rect">
            <a:avLst/>
          </a:prstGeom>
          <a:no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69" name="図 68">
            <a:extLst>
              <a:ext uri="{FF2B5EF4-FFF2-40B4-BE49-F238E27FC236}">
                <a16:creationId xmlns:a16="http://schemas.microsoft.com/office/drawing/2014/main" id="{3B9C54FD-12A0-4660-9094-01659C5F611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31930" y="5271397"/>
            <a:ext cx="1953044" cy="1464783"/>
          </a:xfrm>
          <a:prstGeom prst="rect">
            <a:avLst/>
          </a:prstGeom>
        </p:spPr>
      </p:pic>
      <p:sp>
        <p:nvSpPr>
          <p:cNvPr id="88" name="テキスト ボックス 87">
            <a:extLst>
              <a:ext uri="{FF2B5EF4-FFF2-40B4-BE49-F238E27FC236}">
                <a16:creationId xmlns:a16="http://schemas.microsoft.com/office/drawing/2014/main" id="{45CFCE40-C0B7-4234-AE7B-8AAA23A05E40}"/>
              </a:ext>
            </a:extLst>
          </p:cNvPr>
          <p:cNvSpPr txBox="1"/>
          <p:nvPr/>
        </p:nvSpPr>
        <p:spPr>
          <a:xfrm>
            <a:off x="103367" y="6738226"/>
            <a:ext cx="2216906" cy="369332"/>
          </a:xfrm>
          <a:prstGeom prst="rect">
            <a:avLst/>
          </a:prstGeom>
          <a:noFill/>
        </p:spPr>
        <p:txBody>
          <a:bodyPr wrap="square" rtlCol="0">
            <a:spAutoFit/>
          </a:bodyPr>
          <a:lstStyle/>
          <a:p>
            <a:pPr algn="ctr"/>
            <a:r>
              <a:rPr kumimoji="1" lang="ja-JP" altLang="en-US" sz="900" dirty="0">
                <a:solidFill>
                  <a:schemeClr val="accent1"/>
                </a:solidFill>
                <a:latin typeface="BIZ UDPゴシック" panose="020B0400000000000000" pitchFamily="50" charset="-128"/>
                <a:ea typeface="BIZ UDPゴシック" panose="020B0400000000000000" pitchFamily="50" charset="-128"/>
              </a:rPr>
              <a:t>小さな生き物にとって、サンゴの枝間は安全な住み家</a:t>
            </a:r>
          </a:p>
        </p:txBody>
      </p:sp>
      <p:sp>
        <p:nvSpPr>
          <p:cNvPr id="89" name="テキスト ボックス 88">
            <a:extLst>
              <a:ext uri="{FF2B5EF4-FFF2-40B4-BE49-F238E27FC236}">
                <a16:creationId xmlns:a16="http://schemas.microsoft.com/office/drawing/2014/main" id="{B298189A-330E-4972-A5FB-704D631B2923}"/>
              </a:ext>
            </a:extLst>
          </p:cNvPr>
          <p:cNvSpPr txBox="1"/>
          <p:nvPr/>
        </p:nvSpPr>
        <p:spPr>
          <a:xfrm>
            <a:off x="199998" y="4161394"/>
            <a:ext cx="1953043" cy="230832"/>
          </a:xfrm>
          <a:prstGeom prst="rect">
            <a:avLst/>
          </a:prstGeom>
          <a:noFill/>
        </p:spPr>
        <p:txBody>
          <a:bodyPr wrap="square" rtlCol="0">
            <a:spAutoFit/>
          </a:bodyPr>
          <a:lstStyle/>
          <a:p>
            <a:pPr algn="ctr"/>
            <a:r>
              <a:rPr kumimoji="1" lang="ja-JP" altLang="en-US" sz="900" dirty="0">
                <a:solidFill>
                  <a:schemeClr val="accent1"/>
                </a:solidFill>
                <a:latin typeface="BIZ UDPゴシック" panose="020B0400000000000000" pitchFamily="50" charset="-128"/>
                <a:ea typeface="BIZ UDPゴシック" panose="020B0400000000000000" pitchFamily="50" charset="-128"/>
              </a:rPr>
              <a:t>各個体から白い触手が伸びている</a:t>
            </a:r>
          </a:p>
        </p:txBody>
      </p:sp>
      <p:pic>
        <p:nvPicPr>
          <p:cNvPr id="90" name="図 89">
            <a:extLst>
              <a:ext uri="{FF2B5EF4-FFF2-40B4-BE49-F238E27FC236}">
                <a16:creationId xmlns:a16="http://schemas.microsoft.com/office/drawing/2014/main" id="{9C067A21-3F11-42A8-BF5A-6C8C0496E3D0}"/>
              </a:ext>
            </a:extLst>
          </p:cNvPr>
          <p:cNvPicPr>
            <a:picLocks noChangeAspect="1"/>
          </p:cNvPicPr>
          <p:nvPr/>
        </p:nvPicPr>
        <p:blipFill>
          <a:blip r:embed="rId13">
            <a:extLst>
              <a:ext uri="{BEBA8EAE-BF5A-486C-A8C5-ECC9F3942E4B}">
                <a14:imgProps xmlns:a14="http://schemas.microsoft.com/office/drawing/2010/main">
                  <a14:imgLayer r:embed="rId14">
                    <a14:imgEffect>
                      <a14:sharpenSoften amount="10000"/>
                    </a14:imgEffect>
                    <a14:imgEffect>
                      <a14:brightnessContrast contrast="10000"/>
                    </a14:imgEffect>
                  </a14:imgLayer>
                </a14:imgProps>
              </a:ext>
              <a:ext uri="{28A0092B-C50C-407E-A947-70E740481C1C}">
                <a14:useLocalDpi xmlns:a14="http://schemas.microsoft.com/office/drawing/2010/main" val="0"/>
              </a:ext>
            </a:extLst>
          </a:blip>
          <a:stretch>
            <a:fillRect/>
          </a:stretch>
        </p:blipFill>
        <p:spPr>
          <a:xfrm>
            <a:off x="4794712" y="6395947"/>
            <a:ext cx="1348487" cy="1801127"/>
          </a:xfrm>
          <a:prstGeom prst="rect">
            <a:avLst/>
          </a:prstGeom>
          <a:effectLst>
            <a:outerShdw blurRad="50800" dist="38100" dir="2700000" algn="tl" rotWithShape="0">
              <a:prstClr val="black">
                <a:alpha val="40000"/>
              </a:prstClr>
            </a:outerShdw>
          </a:effectLst>
        </p:spPr>
      </p:pic>
      <p:pic>
        <p:nvPicPr>
          <p:cNvPr id="91" name="Picture 4" descr="漁業のある風景 - No: 3559846｜写真素材なら「写真AC」無料（フリー）ダウンロードOK">
            <a:extLst>
              <a:ext uri="{FF2B5EF4-FFF2-40B4-BE49-F238E27FC236}">
                <a16:creationId xmlns:a16="http://schemas.microsoft.com/office/drawing/2014/main" id="{834FB86E-2DD4-48B5-9A7A-4F289DA4A09F}"/>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589942" y="4737528"/>
            <a:ext cx="1753837" cy="117409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94" name="テキスト ボックス 93">
            <a:extLst>
              <a:ext uri="{FF2B5EF4-FFF2-40B4-BE49-F238E27FC236}">
                <a16:creationId xmlns:a16="http://schemas.microsoft.com/office/drawing/2014/main" id="{E69CF0E3-53A9-4243-96A9-0EAD2766AC9B}"/>
              </a:ext>
            </a:extLst>
          </p:cNvPr>
          <p:cNvSpPr txBox="1"/>
          <p:nvPr/>
        </p:nvSpPr>
        <p:spPr>
          <a:xfrm>
            <a:off x="4310001" y="5932839"/>
            <a:ext cx="2329439" cy="369332"/>
          </a:xfrm>
          <a:prstGeom prst="rect">
            <a:avLst/>
          </a:prstGeom>
          <a:noFill/>
        </p:spPr>
        <p:txBody>
          <a:bodyPr wrap="square" rtlCol="0">
            <a:spAutoFit/>
          </a:bodyPr>
          <a:lstStyle/>
          <a:p>
            <a:pPr algn="just"/>
            <a:r>
              <a:rPr kumimoji="1" lang="ja-JP" altLang="en-US" sz="900" dirty="0">
                <a:latin typeface="BIZ UDPゴシック" panose="020B0400000000000000" pitchFamily="50" charset="-128"/>
                <a:ea typeface="BIZ UDPゴシック" panose="020B0400000000000000" pitchFamily="50" charset="-128"/>
              </a:rPr>
              <a:t>高い生物多様性が保たれることで、</a:t>
            </a:r>
            <a:endParaRPr kumimoji="1" lang="en-US" altLang="ja-JP" sz="900" dirty="0">
              <a:latin typeface="BIZ UDPゴシック" panose="020B0400000000000000" pitchFamily="50" charset="-128"/>
              <a:ea typeface="BIZ UDPゴシック" panose="020B0400000000000000" pitchFamily="50" charset="-128"/>
            </a:endParaRPr>
          </a:p>
          <a:p>
            <a:pPr algn="just"/>
            <a:r>
              <a:rPr kumimoji="1" lang="ja-JP" altLang="en-US" sz="900" dirty="0">
                <a:latin typeface="BIZ UDPゴシック" panose="020B0400000000000000" pitchFamily="50" charset="-128"/>
                <a:ea typeface="BIZ UDPゴシック" panose="020B0400000000000000" pitchFamily="50" charset="-128"/>
              </a:rPr>
              <a:t>豊かな水産資源としての価値が高まります。</a:t>
            </a:r>
          </a:p>
        </p:txBody>
      </p:sp>
      <p:sp>
        <p:nvSpPr>
          <p:cNvPr id="95" name="テキスト ボックス 94">
            <a:extLst>
              <a:ext uri="{FF2B5EF4-FFF2-40B4-BE49-F238E27FC236}">
                <a16:creationId xmlns:a16="http://schemas.microsoft.com/office/drawing/2014/main" id="{C656786F-FA81-4B6B-AF06-DE908DF5F35A}"/>
              </a:ext>
            </a:extLst>
          </p:cNvPr>
          <p:cNvSpPr txBox="1"/>
          <p:nvPr/>
        </p:nvSpPr>
        <p:spPr>
          <a:xfrm>
            <a:off x="4396866" y="8245310"/>
            <a:ext cx="2139987" cy="369332"/>
          </a:xfrm>
          <a:prstGeom prst="rect">
            <a:avLst/>
          </a:prstGeom>
          <a:noFill/>
        </p:spPr>
        <p:txBody>
          <a:bodyPr wrap="square" rtlCol="0">
            <a:spAutoFit/>
          </a:bodyPr>
          <a:lstStyle/>
          <a:p>
            <a:pPr algn="just"/>
            <a:r>
              <a:rPr kumimoji="1" lang="en-US" altLang="ja-JP" sz="900" dirty="0">
                <a:latin typeface="BIZ UDPゴシック" panose="020B0400000000000000" pitchFamily="50" charset="-128"/>
                <a:ea typeface="BIZ UDPゴシック" panose="020B0400000000000000" pitchFamily="50" charset="-128"/>
              </a:rPr>
              <a:t>2022</a:t>
            </a:r>
            <a:r>
              <a:rPr kumimoji="1" lang="ja-JP" altLang="en-US" sz="900" dirty="0">
                <a:latin typeface="BIZ UDPゴシック" panose="020B0400000000000000" pitchFamily="50" charset="-128"/>
                <a:ea typeface="BIZ UDPゴシック" panose="020B0400000000000000" pitchFamily="50" charset="-128"/>
              </a:rPr>
              <a:t>年</a:t>
            </a:r>
            <a:r>
              <a:rPr kumimoji="1" lang="en-US" altLang="ja-JP" sz="900" dirty="0">
                <a:latin typeface="BIZ UDPゴシック" panose="020B0400000000000000" pitchFamily="50" charset="-128"/>
                <a:ea typeface="BIZ UDPゴシック" panose="020B0400000000000000" pitchFamily="50" charset="-128"/>
              </a:rPr>
              <a:t>2</a:t>
            </a:r>
            <a:r>
              <a:rPr kumimoji="1" lang="ja-JP" altLang="en-US" sz="900" dirty="0">
                <a:latin typeface="BIZ UDPゴシック" panose="020B0400000000000000" pitchFamily="50" charset="-128"/>
                <a:ea typeface="BIZ UDPゴシック" panose="020B0400000000000000" pitchFamily="50" charset="-128"/>
              </a:rPr>
              <a:t>月</a:t>
            </a:r>
            <a:r>
              <a:rPr kumimoji="1" lang="en-US" altLang="ja-JP" sz="900" dirty="0">
                <a:latin typeface="BIZ UDPゴシック" panose="020B0400000000000000" pitchFamily="50" charset="-128"/>
                <a:ea typeface="BIZ UDPゴシック" panose="020B0400000000000000" pitchFamily="50" charset="-128"/>
              </a:rPr>
              <a:t>7</a:t>
            </a:r>
            <a:r>
              <a:rPr kumimoji="1" lang="ja-JP" altLang="en-US" sz="900" dirty="0">
                <a:latin typeface="BIZ UDPゴシック" panose="020B0400000000000000" pitchFamily="50" charset="-128"/>
                <a:ea typeface="BIZ UDPゴシック" panose="020B0400000000000000" pitchFamily="50" charset="-128"/>
              </a:rPr>
              <a:t>日の静岡新聞･科学面で</a:t>
            </a:r>
            <a:endParaRPr kumimoji="1" lang="en-US" altLang="ja-JP" sz="900" dirty="0">
              <a:latin typeface="BIZ UDPゴシック" panose="020B0400000000000000" pitchFamily="50" charset="-128"/>
              <a:ea typeface="BIZ UDPゴシック" panose="020B0400000000000000" pitchFamily="50" charset="-128"/>
            </a:endParaRPr>
          </a:p>
          <a:p>
            <a:pPr algn="just"/>
            <a:r>
              <a:rPr kumimoji="1" lang="ja-JP" altLang="en-US" sz="900" dirty="0">
                <a:latin typeface="BIZ UDPゴシック" panose="020B0400000000000000" pitchFamily="50" charset="-128"/>
                <a:ea typeface="BIZ UDPゴシック" panose="020B0400000000000000" pitchFamily="50" charset="-128"/>
              </a:rPr>
              <a:t>コラムを掲載していただきました。</a:t>
            </a:r>
          </a:p>
        </p:txBody>
      </p:sp>
      <p:sp>
        <p:nvSpPr>
          <p:cNvPr id="6" name="テキスト ボックス 5">
            <a:extLst>
              <a:ext uri="{FF2B5EF4-FFF2-40B4-BE49-F238E27FC236}">
                <a16:creationId xmlns:a16="http://schemas.microsoft.com/office/drawing/2014/main" id="{5CE4F6D2-4069-449A-A297-B1C8C7ECC062}"/>
              </a:ext>
            </a:extLst>
          </p:cNvPr>
          <p:cNvSpPr txBox="1"/>
          <p:nvPr/>
        </p:nvSpPr>
        <p:spPr>
          <a:xfrm>
            <a:off x="100814" y="4781806"/>
            <a:ext cx="3925103" cy="293721"/>
          </a:xfrm>
          <a:prstGeom prst="rect">
            <a:avLst/>
          </a:prstGeom>
          <a:solidFill>
            <a:srgbClr val="0070C0"/>
          </a:solidFill>
          <a:ln w="19050">
            <a:solidFill>
              <a:schemeClr val="accent1"/>
            </a:solidFill>
          </a:ln>
        </p:spPr>
        <p:txBody>
          <a:bodyPr wrap="square" lIns="36000" tIns="36000" rIns="36000" bIns="72000" rtlCol="0">
            <a:spAutoFit/>
          </a:bodyPr>
          <a:lstStyle/>
          <a:p>
            <a:pPr algn="ctr"/>
            <a:r>
              <a:rPr kumimoji="1" lang="ja-JP" altLang="en-US" sz="1200" dirty="0">
                <a:solidFill>
                  <a:schemeClr val="bg1"/>
                </a:solidFill>
                <a:latin typeface="HGP創英角ｺﾞｼｯｸUB" panose="020B0900000000000000" pitchFamily="50" charset="-128"/>
                <a:ea typeface="HGP創英角ｺﾞｼｯｸUB" panose="020B0900000000000000" pitchFamily="50" charset="-128"/>
              </a:rPr>
              <a:t>サンゴってスゴイみたい･･･</a:t>
            </a:r>
            <a:endParaRPr kumimoji="1" lang="en-US" altLang="ja-JP" sz="1200" dirty="0">
              <a:solidFill>
                <a:schemeClr val="bg1"/>
              </a:solidFill>
              <a:latin typeface="HGP創英角ｺﾞｼｯｸUB" panose="020B0900000000000000" pitchFamily="50" charset="-128"/>
              <a:ea typeface="HGP創英角ｺﾞｼｯｸUB" panose="020B0900000000000000" pitchFamily="50" charset="-128"/>
            </a:endParaRPr>
          </a:p>
        </p:txBody>
      </p:sp>
      <p:sp>
        <p:nvSpPr>
          <p:cNvPr id="32" name="テキスト ボックス 31">
            <a:extLst>
              <a:ext uri="{FF2B5EF4-FFF2-40B4-BE49-F238E27FC236}">
                <a16:creationId xmlns:a16="http://schemas.microsoft.com/office/drawing/2014/main" id="{F46BA48A-2CE8-4681-9181-72DC2D5DF133}"/>
              </a:ext>
            </a:extLst>
          </p:cNvPr>
          <p:cNvSpPr txBox="1"/>
          <p:nvPr/>
        </p:nvSpPr>
        <p:spPr>
          <a:xfrm>
            <a:off x="115117" y="7165865"/>
            <a:ext cx="3840798" cy="1323439"/>
          </a:xfrm>
          <a:prstGeom prst="rect">
            <a:avLst/>
          </a:prstGeom>
          <a:noFill/>
        </p:spPr>
        <p:txBody>
          <a:bodyPr wrap="square" rtlCol="0">
            <a:spAutoFit/>
          </a:bodyPr>
          <a:lstStyle/>
          <a:p>
            <a:pPr algn="just"/>
            <a:r>
              <a:rPr kumimoji="1" lang="ja-JP" altLang="en-US" sz="1000" dirty="0">
                <a:latin typeface="BIZ UDPゴシック" panose="020B0400000000000000" pitchFamily="50" charset="-128"/>
                <a:ea typeface="BIZ UDPゴシック" panose="020B0400000000000000" pitchFamily="50" charset="-128"/>
              </a:rPr>
              <a:t>そしてその生き物たちを目当てに狩りに訪れる生き物も多く集まり、またそれらを目当てに･･･と、多様で複雑な食物連鎖が生じます。</a:t>
            </a:r>
          </a:p>
          <a:p>
            <a:pPr algn="just"/>
            <a:r>
              <a:rPr kumimoji="1" lang="ja-JP" altLang="en-US" sz="1000" dirty="0">
                <a:latin typeface="BIZ UDPゴシック" panose="020B0400000000000000" pitchFamily="50" charset="-128"/>
                <a:ea typeface="BIZ UDPゴシック" panose="020B0400000000000000" pitchFamily="50" charset="-128"/>
              </a:rPr>
              <a:t>このようにエダミドリイシのようなサンゴが生息することは、じつに多くの生き物たちが集まり、生物多様性の観点において、豊かな海であることの支えになります。</a:t>
            </a:r>
          </a:p>
          <a:p>
            <a:pPr algn="just"/>
            <a:r>
              <a:rPr kumimoji="1" lang="ja-JP" altLang="en-US" sz="1000" dirty="0">
                <a:latin typeface="BIZ UDPゴシック" panose="020B0400000000000000" pitchFamily="50" charset="-128"/>
                <a:ea typeface="BIZ UDPゴシック" panose="020B0400000000000000" pitchFamily="50" charset="-128"/>
              </a:rPr>
              <a:t>スノーケリングで海の中を覗いてみると、なるほど</a:t>
            </a:r>
            <a:r>
              <a:rPr kumimoji="1" lang="en-US" altLang="ja-JP" sz="1000" dirty="0">
                <a:latin typeface="BIZ UDPゴシック" panose="020B0400000000000000" pitchFamily="50" charset="-128"/>
                <a:ea typeface="BIZ UDPゴシック" panose="020B0400000000000000" pitchFamily="50" charset="-128"/>
              </a:rPr>
              <a:t>!! </a:t>
            </a:r>
            <a:r>
              <a:rPr kumimoji="1" lang="ja-JP" altLang="en-US" sz="1000" dirty="0">
                <a:latin typeface="BIZ UDPゴシック" panose="020B0400000000000000" pitchFamily="50" charset="-128"/>
                <a:ea typeface="BIZ UDPゴシック" panose="020B0400000000000000" pitchFamily="50" charset="-128"/>
              </a:rPr>
              <a:t>といった光景がそこにあります。</a:t>
            </a:r>
          </a:p>
        </p:txBody>
      </p:sp>
      <p:sp>
        <p:nvSpPr>
          <p:cNvPr id="34" name="テキスト ボックス 33">
            <a:extLst>
              <a:ext uri="{FF2B5EF4-FFF2-40B4-BE49-F238E27FC236}">
                <a16:creationId xmlns:a16="http://schemas.microsoft.com/office/drawing/2014/main" id="{17911994-D593-4108-B161-2D151E73723C}"/>
              </a:ext>
            </a:extLst>
          </p:cNvPr>
          <p:cNvSpPr txBox="1"/>
          <p:nvPr/>
        </p:nvSpPr>
        <p:spPr>
          <a:xfrm>
            <a:off x="102146" y="8826047"/>
            <a:ext cx="6627817" cy="293721"/>
          </a:xfrm>
          <a:prstGeom prst="rect">
            <a:avLst/>
          </a:prstGeom>
          <a:solidFill>
            <a:schemeClr val="accent2"/>
          </a:solidFill>
          <a:ln w="19050">
            <a:solidFill>
              <a:schemeClr val="accent2"/>
            </a:solidFill>
          </a:ln>
        </p:spPr>
        <p:txBody>
          <a:bodyPr wrap="square" lIns="36000" tIns="36000" rIns="36000" bIns="72000" rtlCol="0">
            <a:spAutoFit/>
          </a:bodyPr>
          <a:lstStyle/>
          <a:p>
            <a:pPr algn="ctr"/>
            <a:r>
              <a:rPr kumimoji="1" lang="ja-JP" altLang="en-US" sz="1200" dirty="0">
                <a:solidFill>
                  <a:schemeClr val="bg1"/>
                </a:solidFill>
                <a:latin typeface="HGP創英角ｺﾞｼｯｸUB" panose="020B0900000000000000" pitchFamily="50" charset="-128"/>
                <a:ea typeface="HGP創英角ｺﾞｼｯｸUB" panose="020B0900000000000000" pitchFamily="50" charset="-128"/>
              </a:rPr>
              <a:t>分布北限域は沼津市西浦</a:t>
            </a:r>
            <a:endParaRPr kumimoji="1" lang="en-US" altLang="ja-JP" sz="1200" dirty="0">
              <a:solidFill>
                <a:schemeClr val="bg1"/>
              </a:solidFill>
              <a:latin typeface="HGP創英角ｺﾞｼｯｸUB" panose="020B0900000000000000" pitchFamily="50" charset="-128"/>
              <a:ea typeface="HGP創英角ｺﾞｼｯｸUB" panose="020B0900000000000000" pitchFamily="50" charset="-128"/>
            </a:endParaRPr>
          </a:p>
        </p:txBody>
      </p:sp>
      <p:sp>
        <p:nvSpPr>
          <p:cNvPr id="36" name="テキスト ボックス 35">
            <a:extLst>
              <a:ext uri="{FF2B5EF4-FFF2-40B4-BE49-F238E27FC236}">
                <a16:creationId xmlns:a16="http://schemas.microsoft.com/office/drawing/2014/main" id="{9EFB4AE2-7DDF-4BDB-91BF-2E7058D1426A}"/>
              </a:ext>
            </a:extLst>
          </p:cNvPr>
          <p:cNvSpPr txBox="1"/>
          <p:nvPr/>
        </p:nvSpPr>
        <p:spPr>
          <a:xfrm>
            <a:off x="173544" y="9209115"/>
            <a:ext cx="6486397" cy="400110"/>
          </a:xfrm>
          <a:prstGeom prst="rect">
            <a:avLst/>
          </a:prstGeom>
          <a:noFill/>
        </p:spPr>
        <p:txBody>
          <a:bodyPr wrap="square" rtlCol="0">
            <a:spAutoFit/>
          </a:bodyPr>
          <a:lstStyle/>
          <a:p>
            <a:pPr algn="just"/>
            <a:r>
              <a:rPr kumimoji="1" lang="ja-JP" altLang="en-US" sz="1000" dirty="0">
                <a:latin typeface="BIZ UDPゴシック" panose="020B0400000000000000" pitchFamily="50" charset="-128"/>
                <a:ea typeface="BIZ UDPゴシック" panose="020B0400000000000000" pitchFamily="50" charset="-128"/>
              </a:rPr>
              <a:t>駿河湾奥の北東部に位置している沼津市西浦の海域は、エダミドリイシを含む造礁性イシサンゴ類が生息する分布域の北限とされています。</a:t>
            </a:r>
          </a:p>
        </p:txBody>
      </p:sp>
    </p:spTree>
    <p:extLst>
      <p:ext uri="{BB962C8B-B14F-4D97-AF65-F5344CB8AC3E}">
        <p14:creationId xmlns:p14="http://schemas.microsoft.com/office/powerpoint/2010/main" val="11949826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5" name="直線矢印コネクタ 34">
            <a:extLst>
              <a:ext uri="{FF2B5EF4-FFF2-40B4-BE49-F238E27FC236}">
                <a16:creationId xmlns:a16="http://schemas.microsoft.com/office/drawing/2014/main" id="{B120D89F-1D4A-45EF-ADCE-D9F5FABAA294}"/>
              </a:ext>
            </a:extLst>
          </p:cNvPr>
          <p:cNvCxnSpPr>
            <a:cxnSpLocks/>
          </p:cNvCxnSpPr>
          <p:nvPr/>
        </p:nvCxnSpPr>
        <p:spPr>
          <a:xfrm>
            <a:off x="3029443" y="3839948"/>
            <a:ext cx="230246" cy="0"/>
          </a:xfrm>
          <a:prstGeom prst="straightConnector1">
            <a:avLst/>
          </a:prstGeom>
          <a:ln w="793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36" name="直線矢印コネクタ 35">
            <a:extLst>
              <a:ext uri="{FF2B5EF4-FFF2-40B4-BE49-F238E27FC236}">
                <a16:creationId xmlns:a16="http://schemas.microsoft.com/office/drawing/2014/main" id="{7EA3313C-56E4-4D4D-881D-8F7613B53B9D}"/>
              </a:ext>
            </a:extLst>
          </p:cNvPr>
          <p:cNvCxnSpPr>
            <a:cxnSpLocks/>
          </p:cNvCxnSpPr>
          <p:nvPr/>
        </p:nvCxnSpPr>
        <p:spPr>
          <a:xfrm>
            <a:off x="4257470" y="4744480"/>
            <a:ext cx="6350" cy="249113"/>
          </a:xfrm>
          <a:prstGeom prst="straightConnector1">
            <a:avLst/>
          </a:prstGeom>
          <a:ln w="793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4" name="テキスト ボックス 3">
            <a:extLst>
              <a:ext uri="{FF2B5EF4-FFF2-40B4-BE49-F238E27FC236}">
                <a16:creationId xmlns:a16="http://schemas.microsoft.com/office/drawing/2014/main" id="{6367120E-9944-46F2-A04D-AA191ABB3EAC}"/>
              </a:ext>
            </a:extLst>
          </p:cNvPr>
          <p:cNvSpPr txBox="1"/>
          <p:nvPr/>
        </p:nvSpPr>
        <p:spPr>
          <a:xfrm>
            <a:off x="-1586" y="214761"/>
            <a:ext cx="6858000" cy="892552"/>
          </a:xfrm>
          <a:prstGeom prst="rect">
            <a:avLst/>
          </a:prstGeom>
          <a:solidFill>
            <a:schemeClr val="accent2"/>
          </a:solidFill>
        </p:spPr>
        <p:txBody>
          <a:bodyPr wrap="square" rtlCol="0">
            <a:spAutoFit/>
          </a:bodyPr>
          <a:lstStyle/>
          <a:p>
            <a:pPr algn="ctr"/>
            <a:r>
              <a:rPr kumimoji="1" lang="ja-JP" altLang="en-US" sz="2000" dirty="0">
                <a:solidFill>
                  <a:schemeClr val="bg1"/>
                </a:solidFill>
                <a:latin typeface="BIZ UDPゴシック" panose="020B0400000000000000" pitchFamily="50" charset="-128"/>
                <a:ea typeface="BIZ UDPゴシック" panose="020B0400000000000000" pitchFamily="50" charset="-128"/>
              </a:rPr>
              <a:t>サンゴの生育が物語る</a:t>
            </a:r>
            <a:endParaRPr kumimoji="1" lang="en-US" altLang="ja-JP" sz="2000" dirty="0">
              <a:solidFill>
                <a:schemeClr val="bg1"/>
              </a:solidFill>
              <a:latin typeface="BIZ UDPゴシック" panose="020B0400000000000000" pitchFamily="50" charset="-128"/>
              <a:ea typeface="BIZ UDPゴシック" panose="020B0400000000000000" pitchFamily="50" charset="-128"/>
            </a:endParaRPr>
          </a:p>
          <a:p>
            <a:pPr algn="ctr"/>
            <a:r>
              <a:rPr kumimoji="1" lang="ja-JP" altLang="en-US" sz="2000" dirty="0">
                <a:solidFill>
                  <a:schemeClr val="bg1"/>
                </a:solidFill>
                <a:latin typeface="BIZ UDPゴシック" panose="020B0400000000000000" pitchFamily="50" charset="-128"/>
                <a:ea typeface="BIZ UDPゴシック" panose="020B0400000000000000" pitchFamily="50" charset="-128"/>
              </a:rPr>
              <a:t>　沼津の海の今</a:t>
            </a:r>
            <a:endParaRPr kumimoji="1" lang="en-US" altLang="ja-JP" sz="2000" dirty="0">
              <a:solidFill>
                <a:schemeClr val="bg1"/>
              </a:solidFill>
              <a:latin typeface="BIZ UDPゴシック" panose="020B0400000000000000" pitchFamily="50" charset="-128"/>
              <a:ea typeface="BIZ UDPゴシック" panose="020B0400000000000000" pitchFamily="50" charset="-128"/>
            </a:endParaRPr>
          </a:p>
          <a:p>
            <a:pPr algn="ctr"/>
            <a:r>
              <a:rPr kumimoji="1" lang="ja-JP" altLang="en-US" sz="1200" dirty="0">
                <a:solidFill>
                  <a:schemeClr val="bg1"/>
                </a:solidFill>
                <a:latin typeface="BIZ UDPゴシック" panose="020B0400000000000000" pitchFamily="50" charset="-128"/>
                <a:ea typeface="BIZ UDPゴシック" panose="020B0400000000000000" pitchFamily="50" charset="-128"/>
              </a:rPr>
              <a:t>～生物多様性を支える造礁性イシサンゴ～</a:t>
            </a:r>
          </a:p>
        </p:txBody>
      </p:sp>
      <p:sp>
        <p:nvSpPr>
          <p:cNvPr id="5" name="テキスト ボックス 4">
            <a:extLst>
              <a:ext uri="{FF2B5EF4-FFF2-40B4-BE49-F238E27FC236}">
                <a16:creationId xmlns:a16="http://schemas.microsoft.com/office/drawing/2014/main" id="{36AD7C21-FDCB-4292-A34A-5B55D435F7CE}"/>
              </a:ext>
            </a:extLst>
          </p:cNvPr>
          <p:cNvSpPr txBox="1"/>
          <p:nvPr/>
        </p:nvSpPr>
        <p:spPr>
          <a:xfrm>
            <a:off x="1637451" y="1178508"/>
            <a:ext cx="5108951" cy="1200329"/>
          </a:xfrm>
          <a:prstGeom prst="rect">
            <a:avLst/>
          </a:prstGeom>
          <a:noFill/>
        </p:spPr>
        <p:txBody>
          <a:bodyPr wrap="square" rtlCol="0">
            <a:spAutoFit/>
          </a:bodyPr>
          <a:lstStyle/>
          <a:p>
            <a:r>
              <a:rPr kumimoji="1" lang="ja-JP" altLang="en-US" sz="900" dirty="0">
                <a:latin typeface="BIZ UDPゴシック" panose="020B0400000000000000" pitchFamily="50" charset="-128"/>
                <a:ea typeface="BIZ UDPゴシック" panose="020B0400000000000000" pitchFamily="50" charset="-128"/>
              </a:rPr>
              <a:t>九州から千葉県館山や静岡県沼津市まで分布する温帯域に特有なサンゴの仲間である造礁性イシサンゴ類（以下、サンゴ）。</a:t>
            </a:r>
            <a:endParaRPr kumimoji="1" lang="en-US" altLang="ja-JP" sz="900" dirty="0">
              <a:latin typeface="BIZ UDPゴシック" panose="020B0400000000000000" pitchFamily="50" charset="-128"/>
              <a:ea typeface="BIZ UDPゴシック" panose="020B0400000000000000" pitchFamily="50" charset="-128"/>
            </a:endParaRPr>
          </a:p>
          <a:p>
            <a:r>
              <a:rPr kumimoji="1" lang="ja-JP" altLang="en-US" sz="900" dirty="0">
                <a:latin typeface="BIZ UDPゴシック" panose="020B0400000000000000" pitchFamily="50" charset="-128"/>
                <a:ea typeface="BIZ UDPゴシック" panose="020B0400000000000000" pitchFamily="50" charset="-128"/>
              </a:rPr>
              <a:t>奥駿河湾に生息するサンゴは、他の生き物に住み家や隠れ家を提供すると共に、食物連鎖における一次生産者としての役割も担う生態系の基盤生物であり、豊かな海を保つためには重要な存在です。</a:t>
            </a:r>
            <a:endParaRPr kumimoji="1" lang="en-US" altLang="ja-JP" sz="900" dirty="0">
              <a:latin typeface="BIZ UDPゴシック" panose="020B0400000000000000" pitchFamily="50" charset="-128"/>
              <a:ea typeface="BIZ UDPゴシック" panose="020B0400000000000000" pitchFamily="50" charset="-128"/>
            </a:endParaRPr>
          </a:p>
          <a:p>
            <a:r>
              <a:rPr kumimoji="1" lang="ja-JP" altLang="en-US" sz="900" dirty="0">
                <a:latin typeface="BIZ UDPゴシック" panose="020B0400000000000000" pitchFamily="50" charset="-128"/>
                <a:ea typeface="BIZ UDPゴシック" panose="020B0400000000000000" pitchFamily="50" charset="-128"/>
              </a:rPr>
              <a:t>しかし</a:t>
            </a:r>
            <a:r>
              <a:rPr kumimoji="1" lang="en-US" altLang="ja-JP" sz="900" dirty="0">
                <a:latin typeface="BIZ UDPゴシック" panose="020B0400000000000000" pitchFamily="50" charset="-128"/>
                <a:ea typeface="BIZ UDPゴシック" panose="020B0400000000000000" pitchFamily="50" charset="-128"/>
              </a:rPr>
              <a:t>1996</a:t>
            </a:r>
            <a:r>
              <a:rPr kumimoji="1" lang="ja-JP" altLang="en-US" sz="900" dirty="0">
                <a:latin typeface="BIZ UDPゴシック" panose="020B0400000000000000" pitchFamily="50" charset="-128"/>
                <a:ea typeface="BIZ UDPゴシック" panose="020B0400000000000000" pitchFamily="50" charset="-128"/>
              </a:rPr>
              <a:t>年の低水温で激減してしまい、その後、外敵による食害、大型海藻類の繁茂など、サンゴにとって生きにくい問題が次々に起こっております。</a:t>
            </a:r>
            <a:endParaRPr kumimoji="1" lang="en-US" altLang="ja-JP" sz="900" dirty="0">
              <a:latin typeface="BIZ UDPゴシック" panose="020B0400000000000000" pitchFamily="50" charset="-128"/>
              <a:ea typeface="BIZ UDPゴシック" panose="020B0400000000000000" pitchFamily="50" charset="-128"/>
            </a:endParaRPr>
          </a:p>
          <a:p>
            <a:r>
              <a:rPr kumimoji="1" lang="ja-JP" altLang="en-US" sz="900" dirty="0">
                <a:latin typeface="BIZ UDPゴシック" panose="020B0400000000000000" pitchFamily="50" charset="-128"/>
                <a:ea typeface="BIZ UDPゴシック" panose="020B0400000000000000" pitchFamily="50" charset="-128"/>
              </a:rPr>
              <a:t>ここではサンゴという生き物の特性とその生育状況を知り、海の今とこれからを考える場となっていただければと思います。</a:t>
            </a:r>
          </a:p>
        </p:txBody>
      </p:sp>
      <p:sp>
        <p:nvSpPr>
          <p:cNvPr id="6" name="テキスト ボックス 5">
            <a:extLst>
              <a:ext uri="{FF2B5EF4-FFF2-40B4-BE49-F238E27FC236}">
                <a16:creationId xmlns:a16="http://schemas.microsoft.com/office/drawing/2014/main" id="{2516D977-2C5A-4E59-B5FA-6C472BFAF2B2}"/>
              </a:ext>
            </a:extLst>
          </p:cNvPr>
          <p:cNvSpPr txBox="1"/>
          <p:nvPr/>
        </p:nvSpPr>
        <p:spPr>
          <a:xfrm>
            <a:off x="522046" y="2531920"/>
            <a:ext cx="2481936" cy="2123658"/>
          </a:xfrm>
          <a:prstGeom prst="rect">
            <a:avLst/>
          </a:prstGeom>
          <a:noFill/>
          <a:ln w="28575">
            <a:solidFill>
              <a:schemeClr val="accent1">
                <a:shade val="50000"/>
              </a:schemeClr>
            </a:solidFill>
          </a:ln>
        </p:spPr>
        <p:txBody>
          <a:bodyPr wrap="square" rtlCol="0">
            <a:spAutoFit/>
          </a:bodyPr>
          <a:lstStyle/>
          <a:p>
            <a:pPr algn="ctr"/>
            <a:r>
              <a:rPr kumimoji="1" lang="ja-JP" altLang="en-US" sz="1600" b="1" dirty="0">
                <a:latin typeface="BIZ UDPゴシック" panose="020B0400000000000000" pitchFamily="50" charset="-128"/>
                <a:ea typeface="BIZ UDPゴシック" panose="020B0400000000000000" pitchFamily="50" charset="-128"/>
              </a:rPr>
              <a:t>サンゴという生き物と</a:t>
            </a:r>
            <a:endParaRPr kumimoji="1" lang="en-US" altLang="ja-JP" sz="1600" b="1" dirty="0">
              <a:latin typeface="BIZ UDPゴシック" panose="020B0400000000000000" pitchFamily="50" charset="-128"/>
              <a:ea typeface="BIZ UDPゴシック" panose="020B0400000000000000" pitchFamily="50" charset="-128"/>
            </a:endParaRPr>
          </a:p>
          <a:p>
            <a:pPr algn="ctr"/>
            <a:r>
              <a:rPr kumimoji="1" lang="ja-JP" altLang="en-US" sz="1600" b="1" dirty="0">
                <a:latin typeface="BIZ UDPゴシック" panose="020B0400000000000000" pitchFamily="50" charset="-128"/>
                <a:ea typeface="BIZ UDPゴシック" panose="020B0400000000000000" pitchFamily="50" charset="-128"/>
              </a:rPr>
              <a:t>生育状況の昔と今を知る（座学）</a:t>
            </a:r>
            <a:endParaRPr kumimoji="1" lang="en-US" altLang="ja-JP" sz="1600" b="1" dirty="0">
              <a:latin typeface="BIZ UDPゴシック" panose="020B0400000000000000" pitchFamily="50" charset="-128"/>
              <a:ea typeface="BIZ UDPゴシック" panose="020B0400000000000000" pitchFamily="50" charset="-128"/>
            </a:endParaRPr>
          </a:p>
          <a:p>
            <a:pPr algn="ctr"/>
            <a:endParaRPr kumimoji="1" lang="en-US" altLang="ja-JP" sz="1600" b="1" dirty="0">
              <a:latin typeface="BIZ UDPゴシック" panose="020B0400000000000000" pitchFamily="50" charset="-128"/>
              <a:ea typeface="BIZ UDPゴシック" panose="020B0400000000000000" pitchFamily="50" charset="-128"/>
            </a:endParaRPr>
          </a:p>
          <a:p>
            <a:pPr algn="ctr"/>
            <a:endParaRPr kumimoji="1" lang="en-US" altLang="ja-JP" sz="1600" b="1" dirty="0">
              <a:latin typeface="BIZ UDPゴシック" panose="020B0400000000000000" pitchFamily="50" charset="-128"/>
              <a:ea typeface="BIZ UDPゴシック" panose="020B0400000000000000" pitchFamily="50" charset="-128"/>
            </a:endParaRPr>
          </a:p>
          <a:p>
            <a:pPr algn="ctr"/>
            <a:endParaRPr kumimoji="1" lang="en-US" altLang="ja-JP" sz="1600" b="1" dirty="0">
              <a:latin typeface="BIZ UDPゴシック" panose="020B0400000000000000" pitchFamily="50" charset="-128"/>
              <a:ea typeface="BIZ UDPゴシック" panose="020B0400000000000000" pitchFamily="50" charset="-128"/>
            </a:endParaRPr>
          </a:p>
          <a:p>
            <a:pPr algn="ctr"/>
            <a:endParaRPr kumimoji="1" lang="en-US" altLang="ja-JP" b="1" dirty="0">
              <a:latin typeface="BIZ UDPゴシック" panose="020B0400000000000000" pitchFamily="50" charset="-128"/>
              <a:ea typeface="BIZ UDPゴシック" panose="020B0400000000000000" pitchFamily="50" charset="-128"/>
            </a:endParaRPr>
          </a:p>
          <a:p>
            <a:pPr algn="ctr"/>
            <a:endParaRPr kumimoji="1" lang="ja-JP" altLang="en-US" b="1" dirty="0">
              <a:latin typeface="BIZ UDPゴシック" panose="020B0400000000000000" pitchFamily="50" charset="-128"/>
              <a:ea typeface="BIZ UDPゴシック" panose="020B0400000000000000" pitchFamily="50" charset="-128"/>
            </a:endParaRPr>
          </a:p>
        </p:txBody>
      </p:sp>
      <p:sp>
        <p:nvSpPr>
          <p:cNvPr id="8" name="テキスト ボックス 7">
            <a:extLst>
              <a:ext uri="{FF2B5EF4-FFF2-40B4-BE49-F238E27FC236}">
                <a16:creationId xmlns:a16="http://schemas.microsoft.com/office/drawing/2014/main" id="{FB14E551-CBBD-4303-8623-FDBDF7C41419}"/>
              </a:ext>
            </a:extLst>
          </p:cNvPr>
          <p:cNvSpPr txBox="1"/>
          <p:nvPr/>
        </p:nvSpPr>
        <p:spPr>
          <a:xfrm>
            <a:off x="883312" y="5072627"/>
            <a:ext cx="5035550" cy="369332"/>
          </a:xfrm>
          <a:prstGeom prst="rect">
            <a:avLst/>
          </a:prstGeom>
          <a:noFill/>
        </p:spPr>
        <p:txBody>
          <a:bodyPr wrap="square" rtlCol="0">
            <a:spAutoFit/>
          </a:bodyPr>
          <a:lstStyle/>
          <a:p>
            <a:pPr algn="ctr"/>
            <a:r>
              <a:rPr kumimoji="1" lang="ja-JP" altLang="en-US" b="1" dirty="0">
                <a:latin typeface="BIZ UDPゴシック" panose="020B0400000000000000" pitchFamily="50" charset="-128"/>
                <a:ea typeface="BIZ UDPゴシック" panose="020B0400000000000000" pitchFamily="50" charset="-128"/>
              </a:rPr>
              <a:t>我々にもできるサンゴの保全活動（フィールド）</a:t>
            </a:r>
          </a:p>
        </p:txBody>
      </p:sp>
      <p:sp>
        <p:nvSpPr>
          <p:cNvPr id="9" name="テキスト ボックス 8">
            <a:extLst>
              <a:ext uri="{FF2B5EF4-FFF2-40B4-BE49-F238E27FC236}">
                <a16:creationId xmlns:a16="http://schemas.microsoft.com/office/drawing/2014/main" id="{3D0B3574-0C0C-4063-93EF-3BEEFEEEBC5A}"/>
              </a:ext>
            </a:extLst>
          </p:cNvPr>
          <p:cNvSpPr txBox="1"/>
          <p:nvPr/>
        </p:nvSpPr>
        <p:spPr>
          <a:xfrm>
            <a:off x="3367747" y="2837863"/>
            <a:ext cx="2657255" cy="646331"/>
          </a:xfrm>
          <a:prstGeom prst="rect">
            <a:avLst/>
          </a:prstGeom>
          <a:noFill/>
        </p:spPr>
        <p:txBody>
          <a:bodyPr wrap="square" rtlCol="0">
            <a:spAutoFit/>
          </a:bodyPr>
          <a:lstStyle/>
          <a:p>
            <a:pPr algn="ctr"/>
            <a:r>
              <a:rPr kumimoji="1" lang="ja-JP" altLang="en-US" b="1" dirty="0">
                <a:latin typeface="BIZ UDPゴシック" panose="020B0400000000000000" pitchFamily="50" charset="-128"/>
                <a:ea typeface="BIZ UDPゴシック" panose="020B0400000000000000" pitchFamily="50" charset="-128"/>
              </a:rPr>
              <a:t>自生するサンゴを観る（フィールド）</a:t>
            </a:r>
          </a:p>
        </p:txBody>
      </p:sp>
      <p:pic>
        <p:nvPicPr>
          <p:cNvPr id="13" name="図 12">
            <a:extLst>
              <a:ext uri="{FF2B5EF4-FFF2-40B4-BE49-F238E27FC236}">
                <a16:creationId xmlns:a16="http://schemas.microsoft.com/office/drawing/2014/main" id="{1047F989-B0C9-43C8-BFDD-3E35F0B664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31924" y="8155589"/>
            <a:ext cx="1173767" cy="880326"/>
          </a:xfrm>
          <a:prstGeom prst="rect">
            <a:avLst/>
          </a:prstGeom>
        </p:spPr>
      </p:pic>
      <p:pic>
        <p:nvPicPr>
          <p:cNvPr id="15" name="図 14">
            <a:extLst>
              <a:ext uri="{FF2B5EF4-FFF2-40B4-BE49-F238E27FC236}">
                <a16:creationId xmlns:a16="http://schemas.microsoft.com/office/drawing/2014/main" id="{5990B357-28C2-42FA-B8EF-2B6E98D020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8263" y="5505047"/>
            <a:ext cx="1822450" cy="1027862"/>
          </a:xfrm>
          <a:prstGeom prst="rect">
            <a:avLst/>
          </a:prstGeom>
        </p:spPr>
      </p:pic>
      <p:pic>
        <p:nvPicPr>
          <p:cNvPr id="17" name="図 16">
            <a:extLst>
              <a:ext uri="{FF2B5EF4-FFF2-40B4-BE49-F238E27FC236}">
                <a16:creationId xmlns:a16="http://schemas.microsoft.com/office/drawing/2014/main" id="{3E97A677-7CAA-43D4-86DA-8EC3E99854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98235" y="5510909"/>
            <a:ext cx="1822450" cy="1027976"/>
          </a:xfrm>
          <a:prstGeom prst="rect">
            <a:avLst/>
          </a:prstGeom>
        </p:spPr>
      </p:pic>
      <p:sp>
        <p:nvSpPr>
          <p:cNvPr id="18" name="テキスト ボックス 17">
            <a:extLst>
              <a:ext uri="{FF2B5EF4-FFF2-40B4-BE49-F238E27FC236}">
                <a16:creationId xmlns:a16="http://schemas.microsoft.com/office/drawing/2014/main" id="{9D4A3E69-CDF5-453A-AD43-0AE56B46148C}"/>
              </a:ext>
            </a:extLst>
          </p:cNvPr>
          <p:cNvSpPr txBox="1"/>
          <p:nvPr/>
        </p:nvSpPr>
        <p:spPr>
          <a:xfrm>
            <a:off x="1007138" y="6541925"/>
            <a:ext cx="2044700" cy="646331"/>
          </a:xfrm>
          <a:prstGeom prst="rect">
            <a:avLst/>
          </a:prstGeom>
          <a:noFill/>
        </p:spPr>
        <p:txBody>
          <a:bodyPr wrap="square" rtlCol="0">
            <a:spAutoFit/>
          </a:bodyPr>
          <a:lstStyle/>
          <a:p>
            <a:pPr algn="just"/>
            <a:r>
              <a:rPr kumimoji="1" lang="ja-JP" altLang="en-US" sz="900" dirty="0">
                <a:latin typeface="BIZ UDPゴシック" panose="020B0400000000000000" pitchFamily="50" charset="-128"/>
                <a:ea typeface="BIZ UDPゴシック" panose="020B0400000000000000" pitchFamily="50" charset="-128"/>
              </a:rPr>
              <a:t>台風がもたらすウネリによりサンゴの枝が折れてしまう。折れた枝はすぐには死なないが、放っておくとやがて砂没して死滅。</a:t>
            </a:r>
          </a:p>
        </p:txBody>
      </p:sp>
      <p:sp>
        <p:nvSpPr>
          <p:cNvPr id="19" name="テキスト ボックス 18">
            <a:extLst>
              <a:ext uri="{FF2B5EF4-FFF2-40B4-BE49-F238E27FC236}">
                <a16:creationId xmlns:a16="http://schemas.microsoft.com/office/drawing/2014/main" id="{E15983A6-215C-407C-B1D7-B89E5C2F5FFE}"/>
              </a:ext>
            </a:extLst>
          </p:cNvPr>
          <p:cNvSpPr txBox="1"/>
          <p:nvPr/>
        </p:nvSpPr>
        <p:spPr>
          <a:xfrm>
            <a:off x="3685646" y="6601203"/>
            <a:ext cx="2045494" cy="230832"/>
          </a:xfrm>
          <a:prstGeom prst="rect">
            <a:avLst/>
          </a:prstGeom>
          <a:noFill/>
        </p:spPr>
        <p:txBody>
          <a:bodyPr wrap="square" rtlCol="0">
            <a:spAutoFit/>
          </a:bodyPr>
          <a:lstStyle/>
          <a:p>
            <a:pPr algn="just"/>
            <a:r>
              <a:rPr kumimoji="1" lang="ja-JP" altLang="en-US" sz="900" dirty="0">
                <a:latin typeface="BIZ UDPゴシック" panose="020B0400000000000000" pitchFamily="50" charset="-128"/>
                <a:ea typeface="BIZ UDPゴシック" panose="020B0400000000000000" pitchFamily="50" charset="-128"/>
              </a:rPr>
              <a:t>そうなる前にダイバーが拾い集め･･･</a:t>
            </a:r>
          </a:p>
        </p:txBody>
      </p:sp>
      <p:sp>
        <p:nvSpPr>
          <p:cNvPr id="20" name="テキスト ボックス 19">
            <a:extLst>
              <a:ext uri="{FF2B5EF4-FFF2-40B4-BE49-F238E27FC236}">
                <a16:creationId xmlns:a16="http://schemas.microsoft.com/office/drawing/2014/main" id="{53E69E05-6AC0-44B6-8A8B-7EF1B0B89D09}"/>
              </a:ext>
            </a:extLst>
          </p:cNvPr>
          <p:cNvSpPr txBox="1"/>
          <p:nvPr/>
        </p:nvSpPr>
        <p:spPr>
          <a:xfrm>
            <a:off x="916515" y="8962550"/>
            <a:ext cx="2098796" cy="230832"/>
          </a:xfrm>
          <a:prstGeom prst="rect">
            <a:avLst/>
          </a:prstGeom>
          <a:noFill/>
        </p:spPr>
        <p:txBody>
          <a:bodyPr wrap="square" rtlCol="0">
            <a:spAutoFit/>
          </a:bodyPr>
          <a:lstStyle/>
          <a:p>
            <a:pPr algn="just"/>
            <a:r>
              <a:rPr kumimoji="1" lang="ja-JP" altLang="en-US" sz="900" dirty="0">
                <a:latin typeface="BIZ UDPゴシック" panose="020B0400000000000000" pitchFamily="50" charset="-128"/>
                <a:ea typeface="BIZ UDPゴシック" panose="020B0400000000000000" pitchFamily="50" charset="-128"/>
              </a:rPr>
              <a:t>やがて自然固着し、大きな群体に成長。</a:t>
            </a:r>
          </a:p>
        </p:txBody>
      </p:sp>
      <p:sp>
        <p:nvSpPr>
          <p:cNvPr id="21" name="テキスト ボックス 20">
            <a:extLst>
              <a:ext uri="{FF2B5EF4-FFF2-40B4-BE49-F238E27FC236}">
                <a16:creationId xmlns:a16="http://schemas.microsoft.com/office/drawing/2014/main" id="{7319B308-B99B-4141-911F-C4896BD418A7}"/>
              </a:ext>
            </a:extLst>
          </p:cNvPr>
          <p:cNvSpPr txBox="1"/>
          <p:nvPr/>
        </p:nvSpPr>
        <p:spPr>
          <a:xfrm>
            <a:off x="3382561" y="9044841"/>
            <a:ext cx="2446639" cy="646331"/>
          </a:xfrm>
          <a:prstGeom prst="rect">
            <a:avLst/>
          </a:prstGeom>
          <a:noFill/>
        </p:spPr>
        <p:txBody>
          <a:bodyPr wrap="square" rtlCol="0">
            <a:spAutoFit/>
          </a:bodyPr>
          <a:lstStyle/>
          <a:p>
            <a:pPr algn="just"/>
            <a:r>
              <a:rPr kumimoji="1" lang="ja-JP" altLang="en-US" sz="900" dirty="0">
                <a:latin typeface="BIZ UDPゴシック" panose="020B0400000000000000" pitchFamily="50" charset="-128"/>
                <a:ea typeface="BIZ UDPゴシック" panose="020B0400000000000000" pitchFamily="50" charset="-128"/>
              </a:rPr>
              <a:t>再び生育しやすい環境下におくため、海底にある岩石などにサンゴ枝を植樹。</a:t>
            </a:r>
            <a:endParaRPr kumimoji="1" lang="en-US" altLang="ja-JP" sz="900" dirty="0">
              <a:latin typeface="BIZ UDPゴシック" panose="020B0400000000000000" pitchFamily="50" charset="-128"/>
              <a:ea typeface="BIZ UDPゴシック" panose="020B0400000000000000" pitchFamily="50" charset="-128"/>
            </a:endParaRPr>
          </a:p>
          <a:p>
            <a:pPr algn="just"/>
            <a:r>
              <a:rPr kumimoji="1" lang="ja-JP" altLang="en-US" sz="900" dirty="0">
                <a:latin typeface="BIZ UDPゴシック" panose="020B0400000000000000" pitchFamily="50" charset="-128"/>
                <a:ea typeface="BIZ UDPゴシック" panose="020B0400000000000000" pitchFamily="50" charset="-128"/>
              </a:rPr>
              <a:t>足のつく浅い海底でそれを行いたいが、無理なようであれば、陸上水槽での実施も可能。</a:t>
            </a:r>
          </a:p>
        </p:txBody>
      </p:sp>
      <p:sp>
        <p:nvSpPr>
          <p:cNvPr id="22" name="矢印: 右 21">
            <a:extLst>
              <a:ext uri="{FF2B5EF4-FFF2-40B4-BE49-F238E27FC236}">
                <a16:creationId xmlns:a16="http://schemas.microsoft.com/office/drawing/2014/main" id="{4E06F4F3-44E4-406E-890C-ED0E0569D171}"/>
              </a:ext>
            </a:extLst>
          </p:cNvPr>
          <p:cNvSpPr/>
          <p:nvPr/>
        </p:nvSpPr>
        <p:spPr>
          <a:xfrm>
            <a:off x="3200790" y="5869884"/>
            <a:ext cx="387350" cy="2413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矢印: 右 22">
            <a:extLst>
              <a:ext uri="{FF2B5EF4-FFF2-40B4-BE49-F238E27FC236}">
                <a16:creationId xmlns:a16="http://schemas.microsoft.com/office/drawing/2014/main" id="{41321E24-BDFD-4FAB-BC4C-A2338782C63D}"/>
              </a:ext>
            </a:extLst>
          </p:cNvPr>
          <p:cNvSpPr/>
          <p:nvPr/>
        </p:nvSpPr>
        <p:spPr>
          <a:xfrm rot="5400000">
            <a:off x="4538514" y="6869855"/>
            <a:ext cx="339757" cy="27486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矢印: 右 23">
            <a:extLst>
              <a:ext uri="{FF2B5EF4-FFF2-40B4-BE49-F238E27FC236}">
                <a16:creationId xmlns:a16="http://schemas.microsoft.com/office/drawing/2014/main" id="{24F7CD77-BDF5-4A02-961D-2D0D189BCB68}"/>
              </a:ext>
            </a:extLst>
          </p:cNvPr>
          <p:cNvSpPr/>
          <p:nvPr/>
        </p:nvSpPr>
        <p:spPr>
          <a:xfrm rot="10800000">
            <a:off x="2980396" y="8034939"/>
            <a:ext cx="387350" cy="2413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正方形/長方形 24">
            <a:extLst>
              <a:ext uri="{FF2B5EF4-FFF2-40B4-BE49-F238E27FC236}">
                <a16:creationId xmlns:a16="http://schemas.microsoft.com/office/drawing/2014/main" id="{527A7C83-6CD9-46C0-BE63-00B1B28FECA3}"/>
              </a:ext>
            </a:extLst>
          </p:cNvPr>
          <p:cNvSpPr/>
          <p:nvPr/>
        </p:nvSpPr>
        <p:spPr>
          <a:xfrm>
            <a:off x="743610" y="4993593"/>
            <a:ext cx="5248274" cy="4766778"/>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テキスト ボックス 25">
            <a:extLst>
              <a:ext uri="{FF2B5EF4-FFF2-40B4-BE49-F238E27FC236}">
                <a16:creationId xmlns:a16="http://schemas.microsoft.com/office/drawing/2014/main" id="{1BFE34C3-3FA2-4DAA-AF31-27121866F309}"/>
              </a:ext>
            </a:extLst>
          </p:cNvPr>
          <p:cNvSpPr txBox="1"/>
          <p:nvPr/>
        </p:nvSpPr>
        <p:spPr>
          <a:xfrm>
            <a:off x="3340922" y="4218950"/>
            <a:ext cx="2739058" cy="430887"/>
          </a:xfrm>
          <a:prstGeom prst="rect">
            <a:avLst/>
          </a:prstGeom>
          <a:noFill/>
        </p:spPr>
        <p:txBody>
          <a:bodyPr wrap="square" rtlCol="0">
            <a:spAutoFit/>
          </a:bodyPr>
          <a:lstStyle/>
          <a:p>
            <a:pPr algn="just"/>
            <a:r>
              <a:rPr kumimoji="1" lang="ja-JP" altLang="en-US" sz="1100" dirty="0">
                <a:latin typeface="BIZ UDPゴシック" panose="020B0400000000000000" pitchFamily="50" charset="-128"/>
                <a:ea typeface="BIZ UDPゴシック" panose="020B0400000000000000" pitchFamily="50" charset="-128"/>
              </a:rPr>
              <a:t>スノーケリングで、もしくは水中ドローンにより陸上モニターで観察（画像はイメージ）。</a:t>
            </a:r>
          </a:p>
        </p:txBody>
      </p:sp>
      <p:pic>
        <p:nvPicPr>
          <p:cNvPr id="1026" name="Picture 2" descr="特集】【藤川理絵の水中ドローン最前線】 vol.1「水中ドローン」とは - ドローンジャーナル">
            <a:extLst>
              <a:ext uri="{FF2B5EF4-FFF2-40B4-BE49-F238E27FC236}">
                <a16:creationId xmlns:a16="http://schemas.microsoft.com/office/drawing/2014/main" id="{9A5398F7-B6A7-4AA3-A21D-B3BCC23621E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18954" y="3493378"/>
            <a:ext cx="1282248" cy="671552"/>
          </a:xfrm>
          <a:prstGeom prst="rect">
            <a:avLst/>
          </a:prstGeom>
          <a:noFill/>
          <a:extLst>
            <a:ext uri="{909E8E84-426E-40DD-AFC4-6F175D3DCCD1}">
              <a14:hiddenFill xmlns:a14="http://schemas.microsoft.com/office/drawing/2010/main">
                <a:solidFill>
                  <a:srgbClr val="FFFFFF"/>
                </a:solidFill>
              </a14:hiddenFill>
            </a:ext>
          </a:extLst>
        </p:spPr>
      </p:pic>
      <p:sp>
        <p:nvSpPr>
          <p:cNvPr id="29" name="正方形/長方形 28">
            <a:extLst>
              <a:ext uri="{FF2B5EF4-FFF2-40B4-BE49-F238E27FC236}">
                <a16:creationId xmlns:a16="http://schemas.microsoft.com/office/drawing/2014/main" id="{64663579-64AF-454A-A9B9-A316BF3852ED}"/>
              </a:ext>
            </a:extLst>
          </p:cNvPr>
          <p:cNvSpPr/>
          <p:nvPr/>
        </p:nvSpPr>
        <p:spPr>
          <a:xfrm>
            <a:off x="3285944" y="2791183"/>
            <a:ext cx="2944994" cy="1968242"/>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テキスト ボックス 37">
            <a:extLst>
              <a:ext uri="{FF2B5EF4-FFF2-40B4-BE49-F238E27FC236}">
                <a16:creationId xmlns:a16="http://schemas.microsoft.com/office/drawing/2014/main" id="{38482FF9-1D87-4BD4-A04A-056782BE66F1}"/>
              </a:ext>
            </a:extLst>
          </p:cNvPr>
          <p:cNvSpPr txBox="1"/>
          <p:nvPr/>
        </p:nvSpPr>
        <p:spPr>
          <a:xfrm>
            <a:off x="108426" y="-42486"/>
            <a:ext cx="6637976" cy="276999"/>
          </a:xfrm>
          <a:prstGeom prst="rect">
            <a:avLst/>
          </a:prstGeom>
          <a:noFill/>
        </p:spPr>
        <p:txBody>
          <a:bodyPr wrap="square" rtlCol="0">
            <a:spAutoFit/>
          </a:bodyPr>
          <a:lstStyle/>
          <a:p>
            <a:pPr algn="ctr"/>
            <a:r>
              <a:rPr kumimoji="1" lang="ja-JP" altLang="en-US" sz="1200" dirty="0">
                <a:latin typeface="BIZ UDPゴシック" panose="020B0400000000000000" pitchFamily="50" charset="-128"/>
                <a:ea typeface="BIZ UDPゴシック" panose="020B0400000000000000" pitchFamily="50" charset="-128"/>
              </a:rPr>
              <a:t>沼津の海のオリジナル教育コンテンツ</a:t>
            </a:r>
          </a:p>
        </p:txBody>
      </p:sp>
      <p:pic>
        <p:nvPicPr>
          <p:cNvPr id="40" name="図 39">
            <a:extLst>
              <a:ext uri="{FF2B5EF4-FFF2-40B4-BE49-F238E27FC236}">
                <a16:creationId xmlns:a16="http://schemas.microsoft.com/office/drawing/2014/main" id="{0717CF33-83C6-4F0A-BC79-C94F9188B6A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0554" y="1207302"/>
            <a:ext cx="1497847" cy="1123385"/>
          </a:xfrm>
          <a:prstGeom prst="rect">
            <a:avLst/>
          </a:prstGeom>
        </p:spPr>
      </p:pic>
      <p:pic>
        <p:nvPicPr>
          <p:cNvPr id="3" name="図 2">
            <a:extLst>
              <a:ext uri="{FF2B5EF4-FFF2-40B4-BE49-F238E27FC236}">
                <a16:creationId xmlns:a16="http://schemas.microsoft.com/office/drawing/2014/main" id="{77F647B6-C2B4-4A1D-8642-E7ABC37D671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99656" y="7244211"/>
            <a:ext cx="848452" cy="1131405"/>
          </a:xfrm>
          <a:prstGeom prst="rect">
            <a:avLst/>
          </a:prstGeom>
        </p:spPr>
      </p:pic>
      <p:pic>
        <p:nvPicPr>
          <p:cNvPr id="12" name="図 11">
            <a:extLst>
              <a:ext uri="{FF2B5EF4-FFF2-40B4-BE49-F238E27FC236}">
                <a16:creationId xmlns:a16="http://schemas.microsoft.com/office/drawing/2014/main" id="{112C2B17-1210-424D-BFEA-E8E7CF3CA4B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33820" y="7250520"/>
            <a:ext cx="1174571" cy="880326"/>
          </a:xfrm>
          <a:prstGeom prst="rect">
            <a:avLst/>
          </a:prstGeom>
        </p:spPr>
      </p:pic>
      <p:pic>
        <p:nvPicPr>
          <p:cNvPr id="16" name="図 15">
            <a:extLst>
              <a:ext uri="{FF2B5EF4-FFF2-40B4-BE49-F238E27FC236}">
                <a16:creationId xmlns:a16="http://schemas.microsoft.com/office/drawing/2014/main" id="{F1768653-6C41-4D57-992A-9BB9347F80E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799656" y="8409713"/>
            <a:ext cx="848452" cy="636339"/>
          </a:xfrm>
          <a:prstGeom prst="rect">
            <a:avLst/>
          </a:prstGeom>
        </p:spPr>
      </p:pic>
      <p:pic>
        <p:nvPicPr>
          <p:cNvPr id="28" name="図 27">
            <a:extLst>
              <a:ext uri="{FF2B5EF4-FFF2-40B4-BE49-F238E27FC236}">
                <a16:creationId xmlns:a16="http://schemas.microsoft.com/office/drawing/2014/main" id="{935F4C31-5947-4FE6-AE6F-9535455363B8}"/>
              </a:ext>
            </a:extLst>
          </p:cNvPr>
          <p:cNvPicPr>
            <a:picLocks noChangeAspect="1"/>
          </p:cNvPicPr>
          <p:nvPr/>
        </p:nvPicPr>
        <p:blipFill rotWithShape="1">
          <a:blip r:embed="rId10">
            <a:extLst>
              <a:ext uri="{28A0092B-C50C-407E-A947-70E740481C1C}">
                <a14:useLocalDpi xmlns:a14="http://schemas.microsoft.com/office/drawing/2010/main" val="0"/>
              </a:ext>
            </a:extLst>
          </a:blip>
          <a:srcRect l="9833" t="12046" r="14318" b="8564"/>
          <a:stretch/>
        </p:blipFill>
        <p:spPr>
          <a:xfrm>
            <a:off x="1007138" y="7406290"/>
            <a:ext cx="1917551" cy="1505296"/>
          </a:xfrm>
          <a:prstGeom prst="rect">
            <a:avLst/>
          </a:prstGeom>
        </p:spPr>
      </p:pic>
      <p:pic>
        <p:nvPicPr>
          <p:cNvPr id="32" name="図 31">
            <a:extLst>
              <a:ext uri="{FF2B5EF4-FFF2-40B4-BE49-F238E27FC236}">
                <a16:creationId xmlns:a16="http://schemas.microsoft.com/office/drawing/2014/main" id="{E43A99F1-D598-47B3-9A82-A802A2306E3D}"/>
              </a:ext>
            </a:extLst>
          </p:cNvPr>
          <p:cNvPicPr>
            <a:picLocks noChangeAspect="1"/>
          </p:cNvPicPr>
          <p:nvPr/>
        </p:nvPicPr>
        <p:blipFill rotWithShape="1">
          <a:blip r:embed="rId11">
            <a:extLst>
              <a:ext uri="{28A0092B-C50C-407E-A947-70E740481C1C}">
                <a14:useLocalDpi xmlns:a14="http://schemas.microsoft.com/office/drawing/2010/main" val="0"/>
              </a:ext>
            </a:extLst>
          </a:blip>
          <a:srcRect t="12085" r="1133" b="8662"/>
          <a:stretch/>
        </p:blipFill>
        <p:spPr>
          <a:xfrm>
            <a:off x="3388466" y="3493120"/>
            <a:ext cx="1361248" cy="675908"/>
          </a:xfrm>
          <a:prstGeom prst="rect">
            <a:avLst/>
          </a:prstGeom>
        </p:spPr>
      </p:pic>
      <p:pic>
        <p:nvPicPr>
          <p:cNvPr id="37" name="図 36">
            <a:extLst>
              <a:ext uri="{FF2B5EF4-FFF2-40B4-BE49-F238E27FC236}">
                <a16:creationId xmlns:a16="http://schemas.microsoft.com/office/drawing/2014/main" id="{6EFC738A-36E6-4B36-866B-D46F27AEBE4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79311" y="3382552"/>
            <a:ext cx="1553972" cy="1165479"/>
          </a:xfrm>
          <a:prstGeom prst="rect">
            <a:avLst/>
          </a:prstGeom>
        </p:spPr>
      </p:pic>
    </p:spTree>
    <p:extLst>
      <p:ext uri="{BB962C8B-B14F-4D97-AF65-F5344CB8AC3E}">
        <p14:creationId xmlns:p14="http://schemas.microsoft.com/office/powerpoint/2010/main" val="3595351433"/>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2858</TotalTime>
  <Words>811</Words>
  <Application>Microsoft Office PowerPoint</Application>
  <PresentationFormat>A4 210 x 297 mm</PresentationFormat>
  <Paragraphs>44</Paragraphs>
  <Slides>2</Slides>
  <Notes>0</Notes>
  <HiddenSlides>0</HiddenSlides>
  <MMClips>0</MMClips>
  <ScaleCrop>false</ScaleCrop>
  <HeadingPairs>
    <vt:vector size="6" baseType="variant">
      <vt:variant>
        <vt:lpstr>使用されているフォント</vt:lpstr>
      </vt:variant>
      <vt:variant>
        <vt:i4>5</vt:i4>
      </vt:variant>
      <vt:variant>
        <vt:lpstr>テーマ</vt:lpstr>
      </vt:variant>
      <vt:variant>
        <vt:i4>1</vt:i4>
      </vt:variant>
      <vt:variant>
        <vt:lpstr>スライド タイトル</vt:lpstr>
      </vt:variant>
      <vt:variant>
        <vt:i4>2</vt:i4>
      </vt:variant>
    </vt:vector>
  </HeadingPairs>
  <TitlesOfParts>
    <vt:vector size="8" baseType="lpstr">
      <vt:lpstr>BIZ UDPゴシック</vt:lpstr>
      <vt:lpstr>HGP創英角ｺﾞｼｯｸUB</vt:lpstr>
      <vt:lpstr>Arial</vt:lpstr>
      <vt:lpstr>Calibri</vt:lpstr>
      <vt:lpstr>Calibri Light</vt:lpstr>
      <vt:lpstr>Office テーマ</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朝倉 一哉</dc:creator>
  <cp:lastModifiedBy>朝倉 一哉</cp:lastModifiedBy>
  <cp:revision>103</cp:revision>
  <cp:lastPrinted>2021-04-06T07:29:59Z</cp:lastPrinted>
  <dcterms:created xsi:type="dcterms:W3CDTF">2021-03-21T14:31:39Z</dcterms:created>
  <dcterms:modified xsi:type="dcterms:W3CDTF">2022-05-30T02:05:42Z</dcterms:modified>
</cp:coreProperties>
</file>